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831" autoAdjust="0"/>
  </p:normalViewPr>
  <p:slideViewPr>
    <p:cSldViewPr>
      <p:cViewPr varScale="1">
        <p:scale>
          <a:sx n="79" d="100"/>
          <a:sy n="79" d="100"/>
        </p:scale>
        <p:origin x="-1546"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F89598-9F80-476F-A033-CA24EF7EC31D}"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l-GR"/>
        </a:p>
      </dgm:t>
    </dgm:pt>
    <dgm:pt modelId="{67E14056-96B9-484E-AA78-3D43F2767B90}">
      <dgm:prSet phldrT="[Κείμενο]"/>
      <dgm:spPr/>
      <dgm:t>
        <a:bodyPr/>
        <a:lstStyle/>
        <a:p>
          <a:r>
            <a:rPr lang="el-GR" dirty="0" smtClean="0">
              <a:solidFill>
                <a:srgbClr val="002060"/>
              </a:solidFill>
            </a:rPr>
            <a:t>1</a:t>
          </a:r>
          <a:r>
            <a:rPr lang="el-GR" baseline="30000" dirty="0" smtClean="0">
              <a:solidFill>
                <a:srgbClr val="002060"/>
              </a:solidFill>
            </a:rPr>
            <a:t>ο</a:t>
          </a:r>
          <a:r>
            <a:rPr lang="el-GR" dirty="0" smtClean="0">
              <a:solidFill>
                <a:srgbClr val="002060"/>
              </a:solidFill>
            </a:rPr>
            <a:t> ΒΗΜΑ</a:t>
          </a:r>
          <a:endParaRPr lang="el-GR" dirty="0">
            <a:solidFill>
              <a:srgbClr val="002060"/>
            </a:solidFill>
          </a:endParaRPr>
        </a:p>
      </dgm:t>
    </dgm:pt>
    <dgm:pt modelId="{622543DA-4CEB-4850-A2D2-BAC937E94793}" type="parTrans" cxnId="{46154318-C567-41CE-B69C-B9EE06E59CF3}">
      <dgm:prSet/>
      <dgm:spPr/>
      <dgm:t>
        <a:bodyPr/>
        <a:lstStyle/>
        <a:p>
          <a:endParaRPr lang="el-GR"/>
        </a:p>
      </dgm:t>
    </dgm:pt>
    <dgm:pt modelId="{30465D6D-AC74-4595-8F23-BCC2ECD464D2}" type="sibTrans" cxnId="{46154318-C567-41CE-B69C-B9EE06E59CF3}">
      <dgm:prSet/>
      <dgm:spPr/>
      <dgm:t>
        <a:bodyPr/>
        <a:lstStyle/>
        <a:p>
          <a:endParaRPr lang="el-GR"/>
        </a:p>
      </dgm:t>
    </dgm:pt>
    <dgm:pt modelId="{475217FD-937C-41A0-8D80-34D709EE96C0}">
      <dgm:prSet phldrT="[Κείμενο]"/>
      <dgm:spPr/>
      <dgm:t>
        <a:bodyPr/>
        <a:lstStyle/>
        <a:p>
          <a:r>
            <a:rPr lang="en-GB" dirty="0" err="1" smtClean="0"/>
            <a:t>να</a:t>
          </a:r>
          <a:r>
            <a:rPr lang="en-GB" dirty="0" smtClean="0"/>
            <a:t> </a:t>
          </a:r>
          <a:r>
            <a:rPr lang="en-GB" dirty="0" err="1" smtClean="0"/>
            <a:t>γνωριστούν</a:t>
          </a:r>
          <a:r>
            <a:rPr lang="en-GB" dirty="0" smtClean="0"/>
            <a:t> </a:t>
          </a:r>
          <a:r>
            <a:rPr lang="en-GB" dirty="0" err="1" smtClean="0"/>
            <a:t>οι</a:t>
          </a:r>
          <a:r>
            <a:rPr lang="en-GB" dirty="0" smtClean="0"/>
            <a:t> </a:t>
          </a:r>
          <a:r>
            <a:rPr lang="en-GB" dirty="0" err="1" smtClean="0"/>
            <a:t>συμμετέχοντες</a:t>
          </a:r>
          <a:r>
            <a:rPr lang="en-GB" dirty="0" smtClean="0"/>
            <a:t> </a:t>
          </a:r>
          <a:r>
            <a:rPr lang="en-GB" dirty="0" err="1" smtClean="0"/>
            <a:t>μεταξύ</a:t>
          </a:r>
          <a:r>
            <a:rPr lang="en-GB" dirty="0" smtClean="0"/>
            <a:t> </a:t>
          </a:r>
          <a:r>
            <a:rPr lang="en-GB" dirty="0" err="1" smtClean="0"/>
            <a:t>τους</a:t>
          </a:r>
          <a:r>
            <a:rPr lang="en-GB" dirty="0" smtClean="0"/>
            <a:t> </a:t>
          </a:r>
          <a:r>
            <a:rPr lang="en-GB" dirty="0" err="1" smtClean="0"/>
            <a:t>και</a:t>
          </a:r>
          <a:r>
            <a:rPr lang="en-GB" dirty="0" smtClean="0"/>
            <a:t> </a:t>
          </a:r>
          <a:r>
            <a:rPr lang="en-GB" dirty="0" err="1" smtClean="0"/>
            <a:t>να</a:t>
          </a:r>
          <a:r>
            <a:rPr lang="en-GB" dirty="0" smtClean="0"/>
            <a:t> </a:t>
          </a:r>
          <a:r>
            <a:rPr lang="en-GB" u="sng" dirty="0" err="1" smtClean="0"/>
            <a:t>προσδιορίσουν</a:t>
          </a:r>
          <a:r>
            <a:rPr lang="en-GB" u="sng" dirty="0" smtClean="0"/>
            <a:t> </a:t>
          </a:r>
          <a:r>
            <a:rPr lang="en-GB" u="sng" dirty="0" err="1" smtClean="0"/>
            <a:t>και</a:t>
          </a:r>
          <a:r>
            <a:rPr lang="en-GB" u="sng" dirty="0" smtClean="0"/>
            <a:t> </a:t>
          </a:r>
          <a:r>
            <a:rPr lang="en-GB" u="sng" dirty="0" err="1" smtClean="0"/>
            <a:t>να</a:t>
          </a:r>
          <a:r>
            <a:rPr lang="en-GB" u="sng" dirty="0" smtClean="0"/>
            <a:t> </a:t>
          </a:r>
          <a:r>
            <a:rPr lang="en-GB" u="sng" dirty="0" err="1" smtClean="0"/>
            <a:t>συμφωνήσουν</a:t>
          </a:r>
          <a:r>
            <a:rPr lang="en-GB" u="sng" dirty="0" smtClean="0"/>
            <a:t> </a:t>
          </a:r>
          <a:r>
            <a:rPr lang="en-GB" dirty="0" err="1" smtClean="0"/>
            <a:t>σχετικά</a:t>
          </a:r>
          <a:r>
            <a:rPr lang="en-GB" dirty="0" smtClean="0"/>
            <a:t> </a:t>
          </a:r>
          <a:r>
            <a:rPr lang="en-GB" dirty="0" err="1" smtClean="0"/>
            <a:t>με</a:t>
          </a:r>
          <a:r>
            <a:rPr lang="en-GB" dirty="0" smtClean="0"/>
            <a:t> </a:t>
          </a:r>
          <a:r>
            <a:rPr lang="en-GB" dirty="0" err="1" smtClean="0"/>
            <a:t>το</a:t>
          </a:r>
          <a:r>
            <a:rPr lang="en-GB" dirty="0" smtClean="0"/>
            <a:t> </a:t>
          </a:r>
          <a:r>
            <a:rPr lang="en-GB" dirty="0" err="1" smtClean="0"/>
            <a:t>θέμα</a:t>
          </a:r>
          <a:r>
            <a:rPr lang="en-GB" dirty="0" smtClean="0"/>
            <a:t> </a:t>
          </a:r>
          <a:r>
            <a:rPr lang="en-GB" dirty="0" err="1" smtClean="0"/>
            <a:t>με</a:t>
          </a:r>
          <a:r>
            <a:rPr lang="en-GB" dirty="0" smtClean="0"/>
            <a:t> </a:t>
          </a:r>
          <a:r>
            <a:rPr lang="en-GB" dirty="0" err="1" smtClean="0"/>
            <a:t>το</a:t>
          </a:r>
          <a:r>
            <a:rPr lang="en-GB" dirty="0" smtClean="0"/>
            <a:t> </a:t>
          </a:r>
          <a:r>
            <a:rPr lang="en-GB" dirty="0" err="1" smtClean="0"/>
            <a:t>οποίο</a:t>
          </a:r>
          <a:r>
            <a:rPr lang="en-GB" dirty="0" smtClean="0"/>
            <a:t> </a:t>
          </a:r>
          <a:r>
            <a:rPr lang="en-GB" dirty="0" err="1" smtClean="0"/>
            <a:t>θα</a:t>
          </a:r>
          <a:r>
            <a:rPr lang="en-GB" dirty="0" smtClean="0"/>
            <a:t> </a:t>
          </a:r>
          <a:r>
            <a:rPr lang="en-GB" dirty="0" err="1" smtClean="0"/>
            <a:t>ασχοληθούν</a:t>
          </a:r>
          <a:r>
            <a:rPr lang="en-GB" dirty="0" smtClean="0"/>
            <a:t> </a:t>
          </a:r>
          <a:r>
            <a:rPr lang="en-GB" dirty="0" err="1" smtClean="0"/>
            <a:t>κατά</a:t>
          </a:r>
          <a:r>
            <a:rPr lang="en-GB" dirty="0" smtClean="0"/>
            <a:t> </a:t>
          </a:r>
          <a:r>
            <a:rPr lang="en-GB" dirty="0" err="1" smtClean="0"/>
            <a:t>τη</a:t>
          </a:r>
          <a:r>
            <a:rPr lang="en-GB" dirty="0" smtClean="0"/>
            <a:t> </a:t>
          </a:r>
          <a:r>
            <a:rPr lang="en-GB" dirty="0" err="1" smtClean="0"/>
            <a:t>διάρκεια</a:t>
          </a:r>
          <a:r>
            <a:rPr lang="en-GB" dirty="0" smtClean="0"/>
            <a:t> </a:t>
          </a:r>
          <a:r>
            <a:rPr lang="en-GB" dirty="0" err="1" smtClean="0"/>
            <a:t>του</a:t>
          </a:r>
          <a:r>
            <a:rPr lang="en-GB" dirty="0" smtClean="0"/>
            <a:t> </a:t>
          </a:r>
          <a:r>
            <a:rPr lang="en-GB" dirty="0" err="1" smtClean="0"/>
            <a:t>δεύτερου</a:t>
          </a:r>
          <a:r>
            <a:rPr lang="en-GB" dirty="0" smtClean="0"/>
            <a:t> </a:t>
          </a:r>
          <a:r>
            <a:rPr lang="en-GB" dirty="0" err="1" smtClean="0"/>
            <a:t>εργαστηρίου</a:t>
          </a:r>
          <a:r>
            <a:rPr lang="en-GB" dirty="0" smtClean="0"/>
            <a:t> </a:t>
          </a:r>
          <a:endParaRPr lang="el-GR" dirty="0"/>
        </a:p>
      </dgm:t>
    </dgm:pt>
    <dgm:pt modelId="{07671CEA-A5DA-4CFD-A679-D8BEED5FF2DA}" type="parTrans" cxnId="{C45EEDC7-9CDC-48C1-A591-873CFE934D12}">
      <dgm:prSet/>
      <dgm:spPr/>
      <dgm:t>
        <a:bodyPr/>
        <a:lstStyle/>
        <a:p>
          <a:endParaRPr lang="el-GR"/>
        </a:p>
      </dgm:t>
    </dgm:pt>
    <dgm:pt modelId="{3810B33C-9BF3-4460-B209-6DDE071A3F38}" type="sibTrans" cxnId="{C45EEDC7-9CDC-48C1-A591-873CFE934D12}">
      <dgm:prSet/>
      <dgm:spPr/>
      <dgm:t>
        <a:bodyPr/>
        <a:lstStyle/>
        <a:p>
          <a:endParaRPr lang="el-GR"/>
        </a:p>
      </dgm:t>
    </dgm:pt>
    <dgm:pt modelId="{D9B25337-5A38-479D-B337-D83A2ACB384E}">
      <dgm:prSet phldrT="[Κείμενο]"/>
      <dgm:spPr/>
      <dgm:t>
        <a:bodyPr/>
        <a:lstStyle/>
        <a:p>
          <a:r>
            <a:rPr lang="en-GB" dirty="0" smtClean="0"/>
            <a:t>(</a:t>
          </a:r>
          <a:r>
            <a:rPr lang="en-GB" b="1" dirty="0" smtClean="0"/>
            <a:t>η </a:t>
          </a:r>
          <a:r>
            <a:rPr lang="en-GB" b="1" dirty="0" err="1" smtClean="0"/>
            <a:t>προοπτική</a:t>
          </a:r>
          <a:r>
            <a:rPr lang="en-GB" b="1" dirty="0" smtClean="0"/>
            <a:t> </a:t>
          </a:r>
          <a:r>
            <a:rPr lang="en-GB" b="1" dirty="0" err="1" smtClean="0"/>
            <a:t>της</a:t>
          </a:r>
          <a:r>
            <a:rPr lang="en-GB" b="1" dirty="0" smtClean="0"/>
            <a:t> </a:t>
          </a:r>
          <a:r>
            <a:rPr lang="en-GB" b="1" dirty="0" err="1" smtClean="0"/>
            <a:t>αλλαγής</a:t>
          </a:r>
          <a:r>
            <a:rPr lang="en-GB" dirty="0" smtClean="0"/>
            <a:t>)</a:t>
          </a:r>
          <a:endParaRPr lang="el-GR" dirty="0"/>
        </a:p>
      </dgm:t>
    </dgm:pt>
    <dgm:pt modelId="{34881EB9-E8B3-44E0-8C09-C886D1CA7D93}" type="parTrans" cxnId="{39CF121E-A3D2-4A0D-8D24-C3D4D826F3E9}">
      <dgm:prSet/>
      <dgm:spPr/>
      <dgm:t>
        <a:bodyPr/>
        <a:lstStyle/>
        <a:p>
          <a:endParaRPr lang="el-GR"/>
        </a:p>
      </dgm:t>
    </dgm:pt>
    <dgm:pt modelId="{1680A4DA-57D8-43B3-9BB1-2DC1D45F8415}" type="sibTrans" cxnId="{39CF121E-A3D2-4A0D-8D24-C3D4D826F3E9}">
      <dgm:prSet/>
      <dgm:spPr/>
      <dgm:t>
        <a:bodyPr/>
        <a:lstStyle/>
        <a:p>
          <a:endParaRPr lang="el-GR"/>
        </a:p>
      </dgm:t>
    </dgm:pt>
    <dgm:pt modelId="{154DDF97-029E-4126-BECD-AAEC9817301A}">
      <dgm:prSet phldrT="[Κείμενο]"/>
      <dgm:spPr/>
      <dgm:t>
        <a:bodyPr/>
        <a:lstStyle/>
        <a:p>
          <a:r>
            <a:rPr lang="el-GR" dirty="0" smtClean="0">
              <a:solidFill>
                <a:srgbClr val="002060"/>
              </a:solidFill>
            </a:rPr>
            <a:t>2</a:t>
          </a:r>
          <a:r>
            <a:rPr lang="el-GR" baseline="30000" dirty="0" smtClean="0">
              <a:solidFill>
                <a:srgbClr val="002060"/>
              </a:solidFill>
            </a:rPr>
            <a:t>ο</a:t>
          </a:r>
          <a:r>
            <a:rPr lang="el-GR" dirty="0" smtClean="0">
              <a:solidFill>
                <a:srgbClr val="002060"/>
              </a:solidFill>
            </a:rPr>
            <a:t> ΒΗΜΑ</a:t>
          </a:r>
          <a:endParaRPr lang="el-GR" dirty="0">
            <a:solidFill>
              <a:srgbClr val="002060"/>
            </a:solidFill>
          </a:endParaRPr>
        </a:p>
      </dgm:t>
    </dgm:pt>
    <dgm:pt modelId="{9C501D61-6C08-466D-AECE-790B31529A6D}" type="parTrans" cxnId="{183CE6B9-F924-49E9-BBE3-715203A23FAC}">
      <dgm:prSet/>
      <dgm:spPr/>
      <dgm:t>
        <a:bodyPr/>
        <a:lstStyle/>
        <a:p>
          <a:endParaRPr lang="el-GR"/>
        </a:p>
      </dgm:t>
    </dgm:pt>
    <dgm:pt modelId="{F0F24782-A53E-45CF-A619-3C1474EFC9C8}" type="sibTrans" cxnId="{183CE6B9-F924-49E9-BBE3-715203A23FAC}">
      <dgm:prSet/>
      <dgm:spPr/>
      <dgm:t>
        <a:bodyPr/>
        <a:lstStyle/>
        <a:p>
          <a:endParaRPr lang="el-GR"/>
        </a:p>
      </dgm:t>
    </dgm:pt>
    <dgm:pt modelId="{4E6CA4A5-DCB1-4A33-8D32-BEA1568F4146}">
      <dgm:prSet phldrT="[Κείμενο]"/>
      <dgm:spPr/>
      <dgm:t>
        <a:bodyPr/>
        <a:lstStyle/>
        <a:p>
          <a:r>
            <a:rPr lang="en-GB" dirty="0" err="1" smtClean="0"/>
            <a:t>να</a:t>
          </a:r>
          <a:r>
            <a:rPr lang="en-GB" dirty="0" smtClean="0"/>
            <a:t> </a:t>
          </a:r>
          <a:r>
            <a:rPr lang="en-GB" dirty="0" err="1" smtClean="0"/>
            <a:t>μετατρέψει</a:t>
          </a:r>
          <a:r>
            <a:rPr lang="en-GB" dirty="0" smtClean="0"/>
            <a:t> </a:t>
          </a:r>
          <a:r>
            <a:rPr lang="en-GB" dirty="0" err="1" smtClean="0"/>
            <a:t>την</a:t>
          </a:r>
          <a:r>
            <a:rPr lang="en-GB" dirty="0" smtClean="0"/>
            <a:t> </a:t>
          </a:r>
          <a:r>
            <a:rPr lang="en-GB" dirty="0" err="1" smtClean="0"/>
            <a:t>προσδιορισμένη</a:t>
          </a:r>
          <a:r>
            <a:rPr lang="en-GB" dirty="0" smtClean="0"/>
            <a:t> </a:t>
          </a:r>
          <a:r>
            <a:rPr lang="en-GB" dirty="0" err="1" smtClean="0"/>
            <a:t>προοπτική</a:t>
          </a:r>
          <a:r>
            <a:rPr lang="en-GB" dirty="0" smtClean="0"/>
            <a:t> </a:t>
          </a:r>
          <a:r>
            <a:rPr lang="en-GB" dirty="0" err="1" smtClean="0"/>
            <a:t>της</a:t>
          </a:r>
          <a:r>
            <a:rPr lang="en-GB" dirty="0" smtClean="0"/>
            <a:t> </a:t>
          </a:r>
          <a:r>
            <a:rPr lang="en-GB" dirty="0" err="1" smtClean="0"/>
            <a:t>αλλαγής</a:t>
          </a:r>
          <a:r>
            <a:rPr lang="en-GB" dirty="0" smtClean="0"/>
            <a:t> </a:t>
          </a:r>
          <a:r>
            <a:rPr lang="en-GB" dirty="0" err="1" smtClean="0"/>
            <a:t>σε</a:t>
          </a:r>
          <a:r>
            <a:rPr lang="en-GB" dirty="0" smtClean="0"/>
            <a:t> </a:t>
          </a:r>
          <a:r>
            <a:rPr lang="en-GB" dirty="0" err="1" smtClean="0"/>
            <a:t>μια</a:t>
          </a:r>
          <a:r>
            <a:rPr lang="en-GB" dirty="0" smtClean="0"/>
            <a:t> </a:t>
          </a:r>
          <a:r>
            <a:rPr lang="en-GB" dirty="0" err="1" smtClean="0"/>
            <a:t>ενεργή</a:t>
          </a:r>
          <a:r>
            <a:rPr lang="en-GB" dirty="0" smtClean="0"/>
            <a:t> </a:t>
          </a:r>
          <a:r>
            <a:rPr lang="en-GB" dirty="0" err="1" smtClean="0"/>
            <a:t>δράση</a:t>
          </a:r>
          <a:r>
            <a:rPr lang="en-GB" dirty="0" smtClean="0"/>
            <a:t> </a:t>
          </a:r>
          <a:endParaRPr lang="el-GR" dirty="0"/>
        </a:p>
      </dgm:t>
    </dgm:pt>
    <dgm:pt modelId="{DD1DB474-50B2-4A1B-8BB6-7FAE21A17ECC}" type="parTrans" cxnId="{2129C9EA-46E8-43F6-9541-1979C11A242C}">
      <dgm:prSet/>
      <dgm:spPr/>
      <dgm:t>
        <a:bodyPr/>
        <a:lstStyle/>
        <a:p>
          <a:endParaRPr lang="el-GR"/>
        </a:p>
      </dgm:t>
    </dgm:pt>
    <dgm:pt modelId="{CB87A96C-00C6-439E-94F0-05BF23AFA529}" type="sibTrans" cxnId="{2129C9EA-46E8-43F6-9541-1979C11A242C}">
      <dgm:prSet/>
      <dgm:spPr/>
      <dgm:t>
        <a:bodyPr/>
        <a:lstStyle/>
        <a:p>
          <a:endParaRPr lang="el-GR"/>
        </a:p>
      </dgm:t>
    </dgm:pt>
    <dgm:pt modelId="{30475EF1-7C91-4EAE-8DA1-810138AC886B}">
      <dgm:prSet phldrT="[Κείμενο]"/>
      <dgm:spPr/>
      <dgm:t>
        <a:bodyPr/>
        <a:lstStyle/>
        <a:p>
          <a:r>
            <a:rPr lang="el-GR" dirty="0" smtClean="0"/>
            <a:t>(</a:t>
          </a:r>
          <a:r>
            <a:rPr lang="el-GR" b="1" dirty="0" smtClean="0"/>
            <a:t>το έργο της αλλαγής</a:t>
          </a:r>
          <a:r>
            <a:rPr lang="el-GR" dirty="0" smtClean="0"/>
            <a:t>)</a:t>
          </a:r>
          <a:endParaRPr lang="el-GR" dirty="0"/>
        </a:p>
      </dgm:t>
    </dgm:pt>
    <dgm:pt modelId="{F3FE33D2-DDAB-49A6-81D0-943F773E30F6}" type="parTrans" cxnId="{A261C185-FD33-4A74-94E9-D2077BDE0BC0}">
      <dgm:prSet/>
      <dgm:spPr/>
      <dgm:t>
        <a:bodyPr/>
        <a:lstStyle/>
        <a:p>
          <a:endParaRPr lang="el-GR"/>
        </a:p>
      </dgm:t>
    </dgm:pt>
    <dgm:pt modelId="{D95CEBCD-AC36-4F3C-B679-5BFD965698A9}" type="sibTrans" cxnId="{A261C185-FD33-4A74-94E9-D2077BDE0BC0}">
      <dgm:prSet/>
      <dgm:spPr/>
      <dgm:t>
        <a:bodyPr/>
        <a:lstStyle/>
        <a:p>
          <a:endParaRPr lang="el-GR"/>
        </a:p>
      </dgm:t>
    </dgm:pt>
    <dgm:pt modelId="{537D2F5A-FF67-4087-99FF-8A69085FDEDB}">
      <dgm:prSet phldrT="[Κείμενο]"/>
      <dgm:spPr/>
      <dgm:t>
        <a:bodyPr/>
        <a:lstStyle/>
        <a:p>
          <a:r>
            <a:rPr lang="el-GR" dirty="0" smtClean="0">
              <a:solidFill>
                <a:srgbClr val="002060"/>
              </a:solidFill>
            </a:rPr>
            <a:t>3</a:t>
          </a:r>
          <a:r>
            <a:rPr lang="el-GR" baseline="30000" dirty="0" smtClean="0">
              <a:solidFill>
                <a:srgbClr val="002060"/>
              </a:solidFill>
            </a:rPr>
            <a:t>ο</a:t>
          </a:r>
          <a:r>
            <a:rPr lang="el-GR" dirty="0" smtClean="0">
              <a:solidFill>
                <a:srgbClr val="002060"/>
              </a:solidFill>
            </a:rPr>
            <a:t> ΒΗΜΑ</a:t>
          </a:r>
          <a:endParaRPr lang="el-GR" dirty="0">
            <a:solidFill>
              <a:srgbClr val="002060"/>
            </a:solidFill>
          </a:endParaRPr>
        </a:p>
      </dgm:t>
    </dgm:pt>
    <dgm:pt modelId="{DFB4F3A7-47F5-4AFC-A485-283766B6C05A}" type="parTrans" cxnId="{BDC78EEB-CEDC-4717-A7E5-8138AD1697D9}">
      <dgm:prSet/>
      <dgm:spPr/>
      <dgm:t>
        <a:bodyPr/>
        <a:lstStyle/>
        <a:p>
          <a:endParaRPr lang="el-GR"/>
        </a:p>
      </dgm:t>
    </dgm:pt>
    <dgm:pt modelId="{59F0506E-772B-4B99-B784-B1F7ADAD7FDA}" type="sibTrans" cxnId="{BDC78EEB-CEDC-4717-A7E5-8138AD1697D9}">
      <dgm:prSet/>
      <dgm:spPr/>
      <dgm:t>
        <a:bodyPr/>
        <a:lstStyle/>
        <a:p>
          <a:endParaRPr lang="el-GR"/>
        </a:p>
      </dgm:t>
    </dgm:pt>
    <dgm:pt modelId="{3D1904D9-EF86-427A-A408-8352472FA9CB}">
      <dgm:prSet phldrT="[Κείμενο]"/>
      <dgm:spPr/>
      <dgm:t>
        <a:bodyPr/>
        <a:lstStyle/>
        <a:p>
          <a:r>
            <a:rPr lang="el-GR" dirty="0" smtClean="0"/>
            <a:t>μετατροπή του έργου σε μια συγκεκριμένη πρόταση, που θα απευθύνεται στο σχολείο, στην εκπαιδευτική κοινότητα ή/και σε άλλους εκπαιδευτικούς φορείς</a:t>
          </a:r>
          <a:endParaRPr lang="el-GR" dirty="0"/>
        </a:p>
      </dgm:t>
    </dgm:pt>
    <dgm:pt modelId="{29373761-4332-4E10-BD5D-350DA31383AF}" type="parTrans" cxnId="{531BF692-AD50-46F1-B77D-E58D2E6E3F7F}">
      <dgm:prSet/>
      <dgm:spPr/>
      <dgm:t>
        <a:bodyPr/>
        <a:lstStyle/>
        <a:p>
          <a:endParaRPr lang="el-GR"/>
        </a:p>
      </dgm:t>
    </dgm:pt>
    <dgm:pt modelId="{065A2E8B-476F-4D4D-82F6-B31D4DABD0EA}" type="sibTrans" cxnId="{531BF692-AD50-46F1-B77D-E58D2E6E3F7F}">
      <dgm:prSet/>
      <dgm:spPr/>
      <dgm:t>
        <a:bodyPr/>
        <a:lstStyle/>
        <a:p>
          <a:endParaRPr lang="el-GR"/>
        </a:p>
      </dgm:t>
    </dgm:pt>
    <dgm:pt modelId="{667B6D4E-6575-4EB2-A648-39AFC314D7A2}">
      <dgm:prSet phldrT="[Κείμενο]"/>
      <dgm:spPr/>
      <dgm:t>
        <a:bodyPr/>
        <a:lstStyle/>
        <a:p>
          <a:r>
            <a:rPr lang="el-GR" dirty="0" smtClean="0"/>
            <a:t> (</a:t>
          </a:r>
          <a:r>
            <a:rPr lang="el-GR" b="1" dirty="0" smtClean="0"/>
            <a:t>η πρόταση για αλλαγή</a:t>
          </a:r>
          <a:r>
            <a:rPr lang="el-GR" dirty="0" smtClean="0"/>
            <a:t>)</a:t>
          </a:r>
          <a:endParaRPr lang="el-GR" dirty="0"/>
        </a:p>
      </dgm:t>
    </dgm:pt>
    <dgm:pt modelId="{72B4530F-3BA2-49DF-852B-4398F3474E3E}" type="parTrans" cxnId="{41EDDE1F-1653-4C1E-A769-9E28EF4B362A}">
      <dgm:prSet/>
      <dgm:spPr/>
    </dgm:pt>
    <dgm:pt modelId="{E445AE28-E74B-47F6-9870-1C2BBF051B84}" type="sibTrans" cxnId="{41EDDE1F-1653-4C1E-A769-9E28EF4B362A}">
      <dgm:prSet/>
      <dgm:spPr/>
    </dgm:pt>
    <dgm:pt modelId="{F332CEE8-5369-4C96-A551-BC41F4D0F626}" type="pres">
      <dgm:prSet presAssocID="{7FF89598-9F80-476F-A033-CA24EF7EC31D}" presName="linearFlow" presStyleCnt="0">
        <dgm:presLayoutVars>
          <dgm:dir/>
          <dgm:animLvl val="lvl"/>
          <dgm:resizeHandles val="exact"/>
        </dgm:presLayoutVars>
      </dgm:prSet>
      <dgm:spPr/>
      <dgm:t>
        <a:bodyPr/>
        <a:lstStyle/>
        <a:p>
          <a:endParaRPr lang="el-GR"/>
        </a:p>
      </dgm:t>
    </dgm:pt>
    <dgm:pt modelId="{7B405D0C-9E1A-4080-8C1A-DED47E4701E1}" type="pres">
      <dgm:prSet presAssocID="{67E14056-96B9-484E-AA78-3D43F2767B90}" presName="composite" presStyleCnt="0"/>
      <dgm:spPr/>
    </dgm:pt>
    <dgm:pt modelId="{3302ECEA-C60C-457B-A431-39A29CA7C9FF}" type="pres">
      <dgm:prSet presAssocID="{67E14056-96B9-484E-AA78-3D43F2767B90}" presName="parentText" presStyleLbl="alignNode1" presStyleIdx="0" presStyleCnt="3">
        <dgm:presLayoutVars>
          <dgm:chMax val="1"/>
          <dgm:bulletEnabled val="1"/>
        </dgm:presLayoutVars>
      </dgm:prSet>
      <dgm:spPr/>
      <dgm:t>
        <a:bodyPr/>
        <a:lstStyle/>
        <a:p>
          <a:endParaRPr lang="el-GR"/>
        </a:p>
      </dgm:t>
    </dgm:pt>
    <dgm:pt modelId="{5B73EE93-3F27-4EEB-A179-6F268BF2995D}" type="pres">
      <dgm:prSet presAssocID="{67E14056-96B9-484E-AA78-3D43F2767B90}" presName="descendantText" presStyleLbl="alignAcc1" presStyleIdx="0" presStyleCnt="3">
        <dgm:presLayoutVars>
          <dgm:bulletEnabled val="1"/>
        </dgm:presLayoutVars>
      </dgm:prSet>
      <dgm:spPr/>
      <dgm:t>
        <a:bodyPr/>
        <a:lstStyle/>
        <a:p>
          <a:endParaRPr lang="el-GR"/>
        </a:p>
      </dgm:t>
    </dgm:pt>
    <dgm:pt modelId="{685E7E0A-C218-4009-8190-E60C15396155}" type="pres">
      <dgm:prSet presAssocID="{30465D6D-AC74-4595-8F23-BCC2ECD464D2}" presName="sp" presStyleCnt="0"/>
      <dgm:spPr/>
    </dgm:pt>
    <dgm:pt modelId="{F2EBA896-EF56-46A7-AD3B-76616E9C2EEF}" type="pres">
      <dgm:prSet presAssocID="{154DDF97-029E-4126-BECD-AAEC9817301A}" presName="composite" presStyleCnt="0"/>
      <dgm:spPr/>
    </dgm:pt>
    <dgm:pt modelId="{6D786D50-4D08-4B33-ACA1-146022C2711A}" type="pres">
      <dgm:prSet presAssocID="{154DDF97-029E-4126-BECD-AAEC9817301A}" presName="parentText" presStyleLbl="alignNode1" presStyleIdx="1" presStyleCnt="3">
        <dgm:presLayoutVars>
          <dgm:chMax val="1"/>
          <dgm:bulletEnabled val="1"/>
        </dgm:presLayoutVars>
      </dgm:prSet>
      <dgm:spPr/>
      <dgm:t>
        <a:bodyPr/>
        <a:lstStyle/>
        <a:p>
          <a:endParaRPr lang="el-GR"/>
        </a:p>
      </dgm:t>
    </dgm:pt>
    <dgm:pt modelId="{A10BD07F-753E-40AE-934C-9FE07553CBCD}" type="pres">
      <dgm:prSet presAssocID="{154DDF97-029E-4126-BECD-AAEC9817301A}" presName="descendantText" presStyleLbl="alignAcc1" presStyleIdx="1" presStyleCnt="3">
        <dgm:presLayoutVars>
          <dgm:bulletEnabled val="1"/>
        </dgm:presLayoutVars>
      </dgm:prSet>
      <dgm:spPr/>
      <dgm:t>
        <a:bodyPr/>
        <a:lstStyle/>
        <a:p>
          <a:endParaRPr lang="el-GR"/>
        </a:p>
      </dgm:t>
    </dgm:pt>
    <dgm:pt modelId="{E113CC34-ED4C-4113-88C7-51B3B95B244A}" type="pres">
      <dgm:prSet presAssocID="{F0F24782-A53E-45CF-A619-3C1474EFC9C8}" presName="sp" presStyleCnt="0"/>
      <dgm:spPr/>
    </dgm:pt>
    <dgm:pt modelId="{05A45D8C-8BB4-4825-B983-6F6D3E84AE82}" type="pres">
      <dgm:prSet presAssocID="{537D2F5A-FF67-4087-99FF-8A69085FDEDB}" presName="composite" presStyleCnt="0"/>
      <dgm:spPr/>
    </dgm:pt>
    <dgm:pt modelId="{A7AD763A-0341-44D5-BED9-803B612BF8BC}" type="pres">
      <dgm:prSet presAssocID="{537D2F5A-FF67-4087-99FF-8A69085FDEDB}" presName="parentText" presStyleLbl="alignNode1" presStyleIdx="2" presStyleCnt="3">
        <dgm:presLayoutVars>
          <dgm:chMax val="1"/>
          <dgm:bulletEnabled val="1"/>
        </dgm:presLayoutVars>
      </dgm:prSet>
      <dgm:spPr/>
      <dgm:t>
        <a:bodyPr/>
        <a:lstStyle/>
        <a:p>
          <a:endParaRPr lang="el-GR"/>
        </a:p>
      </dgm:t>
    </dgm:pt>
    <dgm:pt modelId="{69C19F35-AB0F-4A3A-A1D0-AE73A207D034}" type="pres">
      <dgm:prSet presAssocID="{537D2F5A-FF67-4087-99FF-8A69085FDEDB}" presName="descendantText" presStyleLbl="alignAcc1" presStyleIdx="2" presStyleCnt="3">
        <dgm:presLayoutVars>
          <dgm:bulletEnabled val="1"/>
        </dgm:presLayoutVars>
      </dgm:prSet>
      <dgm:spPr/>
      <dgm:t>
        <a:bodyPr/>
        <a:lstStyle/>
        <a:p>
          <a:endParaRPr lang="el-GR"/>
        </a:p>
      </dgm:t>
    </dgm:pt>
  </dgm:ptLst>
  <dgm:cxnLst>
    <dgm:cxn modelId="{A261C185-FD33-4A74-94E9-D2077BDE0BC0}" srcId="{154DDF97-029E-4126-BECD-AAEC9817301A}" destId="{30475EF1-7C91-4EAE-8DA1-810138AC886B}" srcOrd="1" destOrd="0" parTransId="{F3FE33D2-DDAB-49A6-81D0-943F773E30F6}" sibTransId="{D95CEBCD-AC36-4F3C-B679-5BFD965698A9}"/>
    <dgm:cxn modelId="{B09542A3-19F3-4ED3-B667-E014DF19ABD6}" type="presOf" srcId="{7FF89598-9F80-476F-A033-CA24EF7EC31D}" destId="{F332CEE8-5369-4C96-A551-BC41F4D0F626}" srcOrd="0" destOrd="0" presId="urn:microsoft.com/office/officeart/2005/8/layout/chevron2"/>
    <dgm:cxn modelId="{A9D1DF55-45AC-4AB1-AA80-F0DDFDA00670}" type="presOf" srcId="{475217FD-937C-41A0-8D80-34D709EE96C0}" destId="{5B73EE93-3F27-4EEB-A179-6F268BF2995D}" srcOrd="0" destOrd="0" presId="urn:microsoft.com/office/officeart/2005/8/layout/chevron2"/>
    <dgm:cxn modelId="{5F195F29-DF3A-4716-8703-489F4B3B8F0F}" type="presOf" srcId="{67E14056-96B9-484E-AA78-3D43F2767B90}" destId="{3302ECEA-C60C-457B-A431-39A29CA7C9FF}" srcOrd="0" destOrd="0" presId="urn:microsoft.com/office/officeart/2005/8/layout/chevron2"/>
    <dgm:cxn modelId="{39CF121E-A3D2-4A0D-8D24-C3D4D826F3E9}" srcId="{67E14056-96B9-484E-AA78-3D43F2767B90}" destId="{D9B25337-5A38-479D-B337-D83A2ACB384E}" srcOrd="1" destOrd="0" parTransId="{34881EB9-E8B3-44E0-8C09-C886D1CA7D93}" sibTransId="{1680A4DA-57D8-43B3-9BB1-2DC1D45F8415}"/>
    <dgm:cxn modelId="{935FAC0B-76F3-4F37-9753-D5E2B58EDD45}" type="presOf" srcId="{D9B25337-5A38-479D-B337-D83A2ACB384E}" destId="{5B73EE93-3F27-4EEB-A179-6F268BF2995D}" srcOrd="0" destOrd="1" presId="urn:microsoft.com/office/officeart/2005/8/layout/chevron2"/>
    <dgm:cxn modelId="{41EDDE1F-1653-4C1E-A769-9E28EF4B362A}" srcId="{537D2F5A-FF67-4087-99FF-8A69085FDEDB}" destId="{667B6D4E-6575-4EB2-A648-39AFC314D7A2}" srcOrd="1" destOrd="0" parTransId="{72B4530F-3BA2-49DF-852B-4398F3474E3E}" sibTransId="{E445AE28-E74B-47F6-9870-1C2BBF051B84}"/>
    <dgm:cxn modelId="{183CE6B9-F924-49E9-BBE3-715203A23FAC}" srcId="{7FF89598-9F80-476F-A033-CA24EF7EC31D}" destId="{154DDF97-029E-4126-BECD-AAEC9817301A}" srcOrd="1" destOrd="0" parTransId="{9C501D61-6C08-466D-AECE-790B31529A6D}" sibTransId="{F0F24782-A53E-45CF-A619-3C1474EFC9C8}"/>
    <dgm:cxn modelId="{C45EEDC7-9CDC-48C1-A591-873CFE934D12}" srcId="{67E14056-96B9-484E-AA78-3D43F2767B90}" destId="{475217FD-937C-41A0-8D80-34D709EE96C0}" srcOrd="0" destOrd="0" parTransId="{07671CEA-A5DA-4CFD-A679-D8BEED5FF2DA}" sibTransId="{3810B33C-9BF3-4460-B209-6DDE071A3F38}"/>
    <dgm:cxn modelId="{46154318-C567-41CE-B69C-B9EE06E59CF3}" srcId="{7FF89598-9F80-476F-A033-CA24EF7EC31D}" destId="{67E14056-96B9-484E-AA78-3D43F2767B90}" srcOrd="0" destOrd="0" parTransId="{622543DA-4CEB-4850-A2D2-BAC937E94793}" sibTransId="{30465D6D-AC74-4595-8F23-BCC2ECD464D2}"/>
    <dgm:cxn modelId="{BDC78EEB-CEDC-4717-A7E5-8138AD1697D9}" srcId="{7FF89598-9F80-476F-A033-CA24EF7EC31D}" destId="{537D2F5A-FF67-4087-99FF-8A69085FDEDB}" srcOrd="2" destOrd="0" parTransId="{DFB4F3A7-47F5-4AFC-A485-283766B6C05A}" sibTransId="{59F0506E-772B-4B99-B784-B1F7ADAD7FDA}"/>
    <dgm:cxn modelId="{2129C9EA-46E8-43F6-9541-1979C11A242C}" srcId="{154DDF97-029E-4126-BECD-AAEC9817301A}" destId="{4E6CA4A5-DCB1-4A33-8D32-BEA1568F4146}" srcOrd="0" destOrd="0" parTransId="{DD1DB474-50B2-4A1B-8BB6-7FAE21A17ECC}" sibTransId="{CB87A96C-00C6-439E-94F0-05BF23AFA529}"/>
    <dgm:cxn modelId="{2A9B192D-E648-4229-AC2D-99E741B69817}" type="presOf" srcId="{30475EF1-7C91-4EAE-8DA1-810138AC886B}" destId="{A10BD07F-753E-40AE-934C-9FE07553CBCD}" srcOrd="0" destOrd="1" presId="urn:microsoft.com/office/officeart/2005/8/layout/chevron2"/>
    <dgm:cxn modelId="{531BF692-AD50-46F1-B77D-E58D2E6E3F7F}" srcId="{537D2F5A-FF67-4087-99FF-8A69085FDEDB}" destId="{3D1904D9-EF86-427A-A408-8352472FA9CB}" srcOrd="0" destOrd="0" parTransId="{29373761-4332-4E10-BD5D-350DA31383AF}" sibTransId="{065A2E8B-476F-4D4D-82F6-B31D4DABD0EA}"/>
    <dgm:cxn modelId="{A9EDC802-662D-4338-86BD-E2543CDB4F1B}" type="presOf" srcId="{667B6D4E-6575-4EB2-A648-39AFC314D7A2}" destId="{69C19F35-AB0F-4A3A-A1D0-AE73A207D034}" srcOrd="0" destOrd="1" presId="urn:microsoft.com/office/officeart/2005/8/layout/chevron2"/>
    <dgm:cxn modelId="{17FE4E88-F305-40BF-91BF-E6A79C492D86}" type="presOf" srcId="{4E6CA4A5-DCB1-4A33-8D32-BEA1568F4146}" destId="{A10BD07F-753E-40AE-934C-9FE07553CBCD}" srcOrd="0" destOrd="0" presId="urn:microsoft.com/office/officeart/2005/8/layout/chevron2"/>
    <dgm:cxn modelId="{AF4402FE-95AF-4919-A391-0A47A631C674}" type="presOf" srcId="{537D2F5A-FF67-4087-99FF-8A69085FDEDB}" destId="{A7AD763A-0341-44D5-BED9-803B612BF8BC}" srcOrd="0" destOrd="0" presId="urn:microsoft.com/office/officeart/2005/8/layout/chevron2"/>
    <dgm:cxn modelId="{B5845BA9-CDE2-4B1A-8DB9-29154C39DAA3}" type="presOf" srcId="{3D1904D9-EF86-427A-A408-8352472FA9CB}" destId="{69C19F35-AB0F-4A3A-A1D0-AE73A207D034}" srcOrd="0" destOrd="0" presId="urn:microsoft.com/office/officeart/2005/8/layout/chevron2"/>
    <dgm:cxn modelId="{EAC55DDF-F92B-48D8-8378-1B12B8BA3B01}" type="presOf" srcId="{154DDF97-029E-4126-BECD-AAEC9817301A}" destId="{6D786D50-4D08-4B33-ACA1-146022C2711A}" srcOrd="0" destOrd="0" presId="urn:microsoft.com/office/officeart/2005/8/layout/chevron2"/>
    <dgm:cxn modelId="{970249BB-CB0E-4D9C-BD99-8E48C8192260}" type="presParOf" srcId="{F332CEE8-5369-4C96-A551-BC41F4D0F626}" destId="{7B405D0C-9E1A-4080-8C1A-DED47E4701E1}" srcOrd="0" destOrd="0" presId="urn:microsoft.com/office/officeart/2005/8/layout/chevron2"/>
    <dgm:cxn modelId="{5738043E-5368-427C-A19B-CF136EE1D5AD}" type="presParOf" srcId="{7B405D0C-9E1A-4080-8C1A-DED47E4701E1}" destId="{3302ECEA-C60C-457B-A431-39A29CA7C9FF}" srcOrd="0" destOrd="0" presId="urn:microsoft.com/office/officeart/2005/8/layout/chevron2"/>
    <dgm:cxn modelId="{958CFF81-9882-4AAD-A825-740C8BF4E5B5}" type="presParOf" srcId="{7B405D0C-9E1A-4080-8C1A-DED47E4701E1}" destId="{5B73EE93-3F27-4EEB-A179-6F268BF2995D}" srcOrd="1" destOrd="0" presId="urn:microsoft.com/office/officeart/2005/8/layout/chevron2"/>
    <dgm:cxn modelId="{F52FD80B-6B11-4D3F-9D1B-A6032BA00608}" type="presParOf" srcId="{F332CEE8-5369-4C96-A551-BC41F4D0F626}" destId="{685E7E0A-C218-4009-8190-E60C15396155}" srcOrd="1" destOrd="0" presId="urn:microsoft.com/office/officeart/2005/8/layout/chevron2"/>
    <dgm:cxn modelId="{34D49D23-9649-40EC-95E7-EC3C949339C6}" type="presParOf" srcId="{F332CEE8-5369-4C96-A551-BC41F4D0F626}" destId="{F2EBA896-EF56-46A7-AD3B-76616E9C2EEF}" srcOrd="2" destOrd="0" presId="urn:microsoft.com/office/officeart/2005/8/layout/chevron2"/>
    <dgm:cxn modelId="{F1A71D02-CEDC-4E6F-AFBD-E394D73DB9C3}" type="presParOf" srcId="{F2EBA896-EF56-46A7-AD3B-76616E9C2EEF}" destId="{6D786D50-4D08-4B33-ACA1-146022C2711A}" srcOrd="0" destOrd="0" presId="urn:microsoft.com/office/officeart/2005/8/layout/chevron2"/>
    <dgm:cxn modelId="{96D0DB35-95ED-47A1-9CA5-F3A6605B99EF}" type="presParOf" srcId="{F2EBA896-EF56-46A7-AD3B-76616E9C2EEF}" destId="{A10BD07F-753E-40AE-934C-9FE07553CBCD}" srcOrd="1" destOrd="0" presId="urn:microsoft.com/office/officeart/2005/8/layout/chevron2"/>
    <dgm:cxn modelId="{159E3F70-185B-41F2-93FA-CED2450D9179}" type="presParOf" srcId="{F332CEE8-5369-4C96-A551-BC41F4D0F626}" destId="{E113CC34-ED4C-4113-88C7-51B3B95B244A}" srcOrd="3" destOrd="0" presId="urn:microsoft.com/office/officeart/2005/8/layout/chevron2"/>
    <dgm:cxn modelId="{B178B8F9-C097-4336-952B-53E712A2C426}" type="presParOf" srcId="{F332CEE8-5369-4C96-A551-BC41F4D0F626}" destId="{05A45D8C-8BB4-4825-B983-6F6D3E84AE82}" srcOrd="4" destOrd="0" presId="urn:microsoft.com/office/officeart/2005/8/layout/chevron2"/>
    <dgm:cxn modelId="{A66E70DE-5D5A-4F2C-9DC0-C6B0AB10C851}" type="presParOf" srcId="{05A45D8C-8BB4-4825-B983-6F6D3E84AE82}" destId="{A7AD763A-0341-44D5-BED9-803B612BF8BC}" srcOrd="0" destOrd="0" presId="urn:microsoft.com/office/officeart/2005/8/layout/chevron2"/>
    <dgm:cxn modelId="{A058DC83-D226-4866-A87E-80BCB00032FC}" type="presParOf" srcId="{05A45D8C-8BB4-4825-B983-6F6D3E84AE82}" destId="{69C19F35-AB0F-4A3A-A1D0-AE73A207D034}"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A47298-527D-47C7-AE84-A9B811837182}"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l-GR"/>
        </a:p>
      </dgm:t>
    </dgm:pt>
    <dgm:pt modelId="{57611085-2A44-4D73-A66B-52A14516418B}">
      <dgm:prSet/>
      <dgm:spPr/>
      <dgm:t>
        <a:bodyPr/>
        <a:lstStyle/>
        <a:p>
          <a:pPr rtl="0"/>
          <a:r>
            <a:rPr lang="el-GR" b="1" dirty="0" smtClean="0">
              <a:solidFill>
                <a:schemeClr val="tx1"/>
              </a:solidFill>
            </a:rPr>
            <a:t>Χώρος</a:t>
          </a:r>
          <a:r>
            <a:rPr lang="en-US" b="1" dirty="0" smtClean="0">
              <a:solidFill>
                <a:schemeClr val="tx1"/>
              </a:solidFill>
            </a:rPr>
            <a:t>: </a:t>
          </a:r>
          <a:r>
            <a:rPr lang="en-GB" b="1" dirty="0" err="1" smtClean="0">
              <a:solidFill>
                <a:schemeClr val="tx1"/>
              </a:solidFill>
            </a:rPr>
            <a:t>Αίθουσα</a:t>
          </a:r>
          <a:r>
            <a:rPr lang="en-GB" b="1" dirty="0" smtClean="0">
              <a:solidFill>
                <a:schemeClr val="tx1"/>
              </a:solidFill>
            </a:rPr>
            <a:t> ή </a:t>
          </a:r>
          <a:r>
            <a:rPr lang="en-GB" b="1" dirty="0" err="1" smtClean="0">
              <a:solidFill>
                <a:schemeClr val="tx1"/>
              </a:solidFill>
            </a:rPr>
            <a:t>υπαίθριος</a:t>
          </a:r>
          <a:r>
            <a:rPr lang="en-GB" b="1" dirty="0" smtClean="0">
              <a:solidFill>
                <a:schemeClr val="tx1"/>
              </a:solidFill>
            </a:rPr>
            <a:t> </a:t>
          </a:r>
          <a:r>
            <a:rPr lang="en-GB" b="1" dirty="0" err="1" smtClean="0">
              <a:solidFill>
                <a:schemeClr val="tx1"/>
              </a:solidFill>
            </a:rPr>
            <a:t>χώρος</a:t>
          </a:r>
          <a:r>
            <a:rPr lang="en-GB" b="1" dirty="0" smtClean="0">
              <a:solidFill>
                <a:schemeClr val="tx1"/>
              </a:solidFill>
            </a:rPr>
            <a:t>, </a:t>
          </a:r>
          <a:r>
            <a:rPr lang="en-GB" b="1" dirty="0" err="1" smtClean="0">
              <a:solidFill>
                <a:schemeClr val="tx1"/>
              </a:solidFill>
            </a:rPr>
            <a:t>τάξη</a:t>
          </a:r>
          <a:r>
            <a:rPr lang="en-GB" b="1" dirty="0" smtClean="0">
              <a:solidFill>
                <a:schemeClr val="tx1"/>
              </a:solidFill>
            </a:rPr>
            <a:t> ή </a:t>
          </a:r>
          <a:r>
            <a:rPr lang="en-GB" b="1" dirty="0" err="1" smtClean="0">
              <a:solidFill>
                <a:schemeClr val="tx1"/>
              </a:solidFill>
            </a:rPr>
            <a:t>άλλος</a:t>
          </a:r>
          <a:r>
            <a:rPr lang="en-GB" b="1" dirty="0" smtClean="0">
              <a:solidFill>
                <a:schemeClr val="tx1"/>
              </a:solidFill>
            </a:rPr>
            <a:t> </a:t>
          </a:r>
          <a:r>
            <a:rPr lang="en-GB" b="1" dirty="0" err="1" smtClean="0">
              <a:solidFill>
                <a:schemeClr val="tx1"/>
              </a:solidFill>
            </a:rPr>
            <a:t>χώρος</a:t>
          </a:r>
          <a:r>
            <a:rPr lang="en-GB" b="1" dirty="0" smtClean="0">
              <a:solidFill>
                <a:schemeClr val="tx1"/>
              </a:solidFill>
            </a:rPr>
            <a:t> </a:t>
          </a:r>
          <a:r>
            <a:rPr lang="en-GB" b="1" dirty="0" err="1" smtClean="0">
              <a:solidFill>
                <a:schemeClr val="tx1"/>
              </a:solidFill>
            </a:rPr>
            <a:t>του</a:t>
          </a:r>
          <a:r>
            <a:rPr lang="en-GB" b="1" dirty="0" smtClean="0">
              <a:solidFill>
                <a:schemeClr val="tx1"/>
              </a:solidFill>
            </a:rPr>
            <a:t> </a:t>
          </a:r>
          <a:r>
            <a:rPr lang="en-GB" b="1" dirty="0" err="1" smtClean="0">
              <a:solidFill>
                <a:schemeClr val="tx1"/>
              </a:solidFill>
            </a:rPr>
            <a:t>σχολείου</a:t>
          </a:r>
          <a:r>
            <a:rPr lang="en-GB" b="1" dirty="0" smtClean="0">
              <a:solidFill>
                <a:schemeClr val="tx1"/>
              </a:solidFill>
            </a:rPr>
            <a:t> – </a:t>
          </a:r>
          <a:r>
            <a:rPr lang="el-GR" b="1" dirty="0" smtClean="0">
              <a:solidFill>
                <a:schemeClr val="tx1"/>
              </a:solidFill>
            </a:rPr>
            <a:t>κύκλος (</a:t>
          </a:r>
          <a:r>
            <a:rPr lang="en-GB" b="1" dirty="0" err="1" smtClean="0">
              <a:solidFill>
                <a:schemeClr val="tx1"/>
              </a:solidFill>
            </a:rPr>
            <a:t>μοίρασμα</a:t>
          </a:r>
          <a:r>
            <a:rPr lang="en-GB" b="1" dirty="0" smtClean="0">
              <a:solidFill>
                <a:schemeClr val="tx1"/>
              </a:solidFill>
            </a:rPr>
            <a:t> </a:t>
          </a:r>
          <a:r>
            <a:rPr lang="en-GB" b="1" dirty="0" err="1" smtClean="0">
              <a:solidFill>
                <a:schemeClr val="tx1"/>
              </a:solidFill>
            </a:rPr>
            <a:t>εξουσίας</a:t>
          </a:r>
          <a:r>
            <a:rPr lang="en-GB" b="1" dirty="0" smtClean="0">
              <a:solidFill>
                <a:schemeClr val="tx1"/>
              </a:solidFill>
            </a:rPr>
            <a:t>, </a:t>
          </a:r>
          <a:r>
            <a:rPr lang="en-GB" b="1" dirty="0" err="1" smtClean="0">
              <a:solidFill>
                <a:schemeClr val="tx1"/>
              </a:solidFill>
            </a:rPr>
            <a:t>ισότητα</a:t>
          </a:r>
          <a:r>
            <a:rPr lang="en-GB" b="1" dirty="0" smtClean="0">
              <a:solidFill>
                <a:schemeClr val="tx1"/>
              </a:solidFill>
            </a:rPr>
            <a:t>, </a:t>
          </a:r>
          <a:r>
            <a:rPr lang="en-GB" b="1" dirty="0" err="1" smtClean="0">
              <a:solidFill>
                <a:schemeClr val="tx1"/>
              </a:solidFill>
            </a:rPr>
            <a:t>ίδιες</a:t>
          </a:r>
          <a:r>
            <a:rPr lang="en-GB" b="1" dirty="0" smtClean="0">
              <a:solidFill>
                <a:schemeClr val="tx1"/>
              </a:solidFill>
            </a:rPr>
            <a:t> </a:t>
          </a:r>
          <a:r>
            <a:rPr lang="en-GB" b="1" dirty="0" err="1" smtClean="0">
              <a:solidFill>
                <a:schemeClr val="tx1"/>
              </a:solidFill>
            </a:rPr>
            <a:t>ευκαιρίες</a:t>
          </a:r>
          <a:r>
            <a:rPr lang="el-GR" b="1" dirty="0" smtClean="0">
              <a:solidFill>
                <a:schemeClr val="tx1"/>
              </a:solidFill>
            </a:rPr>
            <a:t>,</a:t>
          </a:r>
          <a:r>
            <a:rPr lang="en-GB" b="1" dirty="0" smtClean="0">
              <a:solidFill>
                <a:schemeClr val="tx1"/>
              </a:solidFill>
            </a:rPr>
            <a:t> </a:t>
          </a:r>
          <a:r>
            <a:rPr lang="en-GB" b="1" dirty="0" err="1" smtClean="0">
              <a:solidFill>
                <a:schemeClr val="tx1"/>
              </a:solidFill>
            </a:rPr>
            <a:t>ίδια</a:t>
          </a:r>
          <a:r>
            <a:rPr lang="en-GB" b="1" dirty="0" smtClean="0">
              <a:solidFill>
                <a:schemeClr val="tx1"/>
              </a:solidFill>
            </a:rPr>
            <a:t> </a:t>
          </a:r>
          <a:r>
            <a:rPr lang="en-GB" b="1" dirty="0" err="1" smtClean="0">
              <a:solidFill>
                <a:schemeClr val="tx1"/>
              </a:solidFill>
            </a:rPr>
            <a:t>απόσταση</a:t>
          </a:r>
          <a:r>
            <a:rPr lang="el-GR" b="1" dirty="0" smtClean="0">
              <a:solidFill>
                <a:schemeClr val="tx1"/>
              </a:solidFill>
            </a:rPr>
            <a:t>)</a:t>
          </a:r>
          <a:endParaRPr lang="el-GR" b="1" dirty="0">
            <a:solidFill>
              <a:schemeClr val="tx1"/>
            </a:solidFill>
          </a:endParaRPr>
        </a:p>
      </dgm:t>
    </dgm:pt>
    <dgm:pt modelId="{AF0784FF-F484-498B-A47C-80A4EF5FEE86}" type="parTrans" cxnId="{C6188EF4-A757-4680-A379-B4B24FEAB32F}">
      <dgm:prSet/>
      <dgm:spPr/>
      <dgm:t>
        <a:bodyPr/>
        <a:lstStyle/>
        <a:p>
          <a:endParaRPr lang="el-GR"/>
        </a:p>
      </dgm:t>
    </dgm:pt>
    <dgm:pt modelId="{4751BAD5-8CF7-416E-AEFD-C3F3F652F5D5}" type="sibTrans" cxnId="{C6188EF4-A757-4680-A379-B4B24FEAB32F}">
      <dgm:prSet/>
      <dgm:spPr/>
      <dgm:t>
        <a:bodyPr/>
        <a:lstStyle/>
        <a:p>
          <a:endParaRPr lang="el-GR"/>
        </a:p>
      </dgm:t>
    </dgm:pt>
    <dgm:pt modelId="{3F0BFFB5-4F37-4EDB-93B9-785A25A7CBE9}">
      <dgm:prSet/>
      <dgm:spPr/>
      <dgm:t>
        <a:bodyPr/>
        <a:lstStyle/>
        <a:p>
          <a:pPr rtl="0"/>
          <a:r>
            <a:rPr lang="el-GR" b="1" dirty="0" smtClean="0">
              <a:solidFill>
                <a:schemeClr val="tx1"/>
              </a:solidFill>
            </a:rPr>
            <a:t>Εργαλεία</a:t>
          </a:r>
          <a:r>
            <a:rPr lang="en-GB" b="1" dirty="0" smtClean="0">
              <a:solidFill>
                <a:schemeClr val="tx1"/>
              </a:solidFill>
            </a:rPr>
            <a:t>:</a:t>
          </a:r>
          <a:r>
            <a:rPr lang="el-GR" b="1" dirty="0" smtClean="0">
              <a:solidFill>
                <a:schemeClr val="tx1"/>
              </a:solidFill>
            </a:rPr>
            <a:t> </a:t>
          </a:r>
          <a:r>
            <a:rPr lang="en-GB" b="1" dirty="0" err="1" smtClean="0">
              <a:solidFill>
                <a:schemeClr val="tx1"/>
              </a:solidFill>
            </a:rPr>
            <a:t>πίνακας</a:t>
          </a:r>
          <a:r>
            <a:rPr lang="el-GR" b="1" dirty="0" smtClean="0">
              <a:solidFill>
                <a:schemeClr val="tx1"/>
              </a:solidFill>
            </a:rPr>
            <a:t>, </a:t>
          </a:r>
          <a:r>
            <a:rPr lang="en-GB" b="1" dirty="0" err="1" smtClean="0">
              <a:solidFill>
                <a:schemeClr val="tx1"/>
              </a:solidFill>
            </a:rPr>
            <a:t>σημειωματάριο</a:t>
          </a:r>
          <a:r>
            <a:rPr lang="el-GR" b="1" dirty="0" smtClean="0">
              <a:solidFill>
                <a:schemeClr val="tx1"/>
              </a:solidFill>
            </a:rPr>
            <a:t> (</a:t>
          </a:r>
          <a:r>
            <a:rPr lang="en-GB" b="1" dirty="0" err="1" smtClean="0">
              <a:solidFill>
                <a:schemeClr val="tx1"/>
              </a:solidFill>
            </a:rPr>
            <a:t>σημειώνει</a:t>
          </a:r>
          <a:r>
            <a:rPr lang="en-GB" b="1" dirty="0" smtClean="0">
              <a:solidFill>
                <a:schemeClr val="tx1"/>
              </a:solidFill>
            </a:rPr>
            <a:t> </a:t>
          </a:r>
          <a:r>
            <a:rPr lang="en-GB" b="1" dirty="0" err="1" smtClean="0">
              <a:solidFill>
                <a:schemeClr val="tx1"/>
              </a:solidFill>
            </a:rPr>
            <a:t>τις</a:t>
          </a:r>
          <a:r>
            <a:rPr lang="en-GB" b="1" dirty="0" smtClean="0">
              <a:solidFill>
                <a:schemeClr val="tx1"/>
              </a:solidFill>
            </a:rPr>
            <a:t> </a:t>
          </a:r>
          <a:r>
            <a:rPr lang="en-GB" b="1" dirty="0" err="1" smtClean="0">
              <a:solidFill>
                <a:schemeClr val="tx1"/>
              </a:solidFill>
            </a:rPr>
            <a:t>διάφορες</a:t>
          </a:r>
          <a:r>
            <a:rPr lang="en-GB" b="1" dirty="0" smtClean="0">
              <a:solidFill>
                <a:schemeClr val="tx1"/>
              </a:solidFill>
            </a:rPr>
            <a:t> </a:t>
          </a:r>
          <a:r>
            <a:rPr lang="en-GB" b="1" dirty="0" err="1" smtClean="0">
              <a:solidFill>
                <a:schemeClr val="tx1"/>
              </a:solidFill>
            </a:rPr>
            <a:t>παρεμβάσεις</a:t>
          </a:r>
          <a:r>
            <a:rPr lang="en-GB" b="1" dirty="0" smtClean="0">
              <a:solidFill>
                <a:schemeClr val="tx1"/>
              </a:solidFill>
            </a:rPr>
            <a:t> </a:t>
          </a:r>
          <a:r>
            <a:rPr lang="el-GR" b="1" dirty="0" smtClean="0">
              <a:solidFill>
                <a:schemeClr val="tx1"/>
              </a:solidFill>
            </a:rPr>
            <a:t>/</a:t>
          </a:r>
          <a:r>
            <a:rPr lang="en-GB" b="1" dirty="0" err="1" smtClean="0">
              <a:solidFill>
                <a:schemeClr val="tx1"/>
              </a:solidFill>
            </a:rPr>
            <a:t>λέξεις-κλειδιά</a:t>
          </a:r>
          <a:r>
            <a:rPr lang="en-GB" b="1" dirty="0" smtClean="0">
              <a:solidFill>
                <a:schemeClr val="tx1"/>
              </a:solidFill>
            </a:rPr>
            <a:t>, </a:t>
          </a:r>
          <a:r>
            <a:rPr lang="en-GB" b="1" dirty="0" err="1" smtClean="0">
              <a:solidFill>
                <a:schemeClr val="tx1"/>
              </a:solidFill>
            </a:rPr>
            <a:t>βασικά</a:t>
          </a:r>
          <a:r>
            <a:rPr lang="en-GB" b="1" dirty="0" smtClean="0">
              <a:solidFill>
                <a:schemeClr val="tx1"/>
              </a:solidFill>
            </a:rPr>
            <a:t> </a:t>
          </a:r>
          <a:r>
            <a:rPr lang="en-GB" b="1" dirty="0" err="1" smtClean="0">
              <a:solidFill>
                <a:schemeClr val="tx1"/>
              </a:solidFill>
            </a:rPr>
            <a:t>σημεία</a:t>
          </a:r>
          <a:r>
            <a:rPr lang="el-GR" b="1" dirty="0" smtClean="0">
              <a:solidFill>
                <a:schemeClr val="tx1"/>
              </a:solidFill>
            </a:rPr>
            <a:t>/</a:t>
          </a:r>
          <a:r>
            <a:rPr lang="en-GB" b="1" dirty="0" smtClean="0">
              <a:solidFill>
                <a:schemeClr val="tx1"/>
              </a:solidFill>
            </a:rPr>
            <a:t> </a:t>
          </a:r>
          <a:r>
            <a:rPr lang="en-GB" b="1" dirty="0" err="1" smtClean="0">
              <a:solidFill>
                <a:schemeClr val="tx1"/>
              </a:solidFill>
            </a:rPr>
            <a:t>και</a:t>
          </a:r>
          <a:r>
            <a:rPr lang="en-GB" b="1" dirty="0" smtClean="0">
              <a:solidFill>
                <a:schemeClr val="tx1"/>
              </a:solidFill>
            </a:rPr>
            <a:t> </a:t>
          </a:r>
          <a:r>
            <a:rPr lang="en-GB" b="1" dirty="0" err="1" smtClean="0">
              <a:solidFill>
                <a:schemeClr val="tx1"/>
              </a:solidFill>
            </a:rPr>
            <a:t>καταγράφει</a:t>
          </a:r>
          <a:r>
            <a:rPr lang="en-GB" b="1" dirty="0" smtClean="0">
              <a:solidFill>
                <a:schemeClr val="tx1"/>
              </a:solidFill>
            </a:rPr>
            <a:t> </a:t>
          </a:r>
          <a:r>
            <a:rPr lang="en-GB" b="1" dirty="0" err="1" smtClean="0">
              <a:solidFill>
                <a:schemeClr val="tx1"/>
              </a:solidFill>
            </a:rPr>
            <a:t>τα</a:t>
          </a:r>
          <a:r>
            <a:rPr lang="en-GB" b="1" dirty="0" smtClean="0">
              <a:solidFill>
                <a:schemeClr val="tx1"/>
              </a:solidFill>
            </a:rPr>
            <a:t> </a:t>
          </a:r>
          <a:r>
            <a:rPr lang="en-GB" b="1" dirty="0" err="1" smtClean="0">
              <a:solidFill>
                <a:schemeClr val="tx1"/>
              </a:solidFill>
            </a:rPr>
            <a:t>αποτελέσματα</a:t>
          </a:r>
          <a:r>
            <a:rPr lang="en-GB" b="1" dirty="0" smtClean="0">
              <a:solidFill>
                <a:schemeClr val="tx1"/>
              </a:solidFill>
            </a:rPr>
            <a:t> </a:t>
          </a:r>
          <a:r>
            <a:rPr lang="en-GB" b="1" dirty="0" err="1" smtClean="0">
              <a:solidFill>
                <a:schemeClr val="tx1"/>
              </a:solidFill>
            </a:rPr>
            <a:t>της</a:t>
          </a:r>
          <a:r>
            <a:rPr lang="en-GB" b="1" dirty="0" smtClean="0">
              <a:solidFill>
                <a:schemeClr val="tx1"/>
              </a:solidFill>
            </a:rPr>
            <a:t> </a:t>
          </a:r>
          <a:r>
            <a:rPr lang="en-GB" b="1" dirty="0" err="1" smtClean="0">
              <a:solidFill>
                <a:schemeClr val="tx1"/>
              </a:solidFill>
            </a:rPr>
            <a:t>συνεδρίας</a:t>
          </a:r>
          <a:r>
            <a:rPr lang="el-GR" b="1" dirty="0" smtClean="0">
              <a:solidFill>
                <a:schemeClr val="tx1"/>
              </a:solidFill>
            </a:rPr>
            <a:t>)</a:t>
          </a:r>
          <a:endParaRPr lang="el-GR" b="1" dirty="0">
            <a:solidFill>
              <a:schemeClr val="tx1"/>
            </a:solidFill>
          </a:endParaRPr>
        </a:p>
      </dgm:t>
    </dgm:pt>
    <dgm:pt modelId="{E7407623-E5FF-445B-A9AD-491A97B58977}" type="parTrans" cxnId="{BC4B632E-755E-4692-B162-35F4B93DDD43}">
      <dgm:prSet/>
      <dgm:spPr/>
      <dgm:t>
        <a:bodyPr/>
        <a:lstStyle/>
        <a:p>
          <a:endParaRPr lang="el-GR"/>
        </a:p>
      </dgm:t>
    </dgm:pt>
    <dgm:pt modelId="{A1EB5075-5512-43D1-B352-913748E5CA3A}" type="sibTrans" cxnId="{BC4B632E-755E-4692-B162-35F4B93DDD43}">
      <dgm:prSet/>
      <dgm:spPr/>
      <dgm:t>
        <a:bodyPr/>
        <a:lstStyle/>
        <a:p>
          <a:endParaRPr lang="el-GR"/>
        </a:p>
      </dgm:t>
    </dgm:pt>
    <dgm:pt modelId="{28CD591C-D6D2-4E0B-AC92-FA038231D56A}">
      <dgm:prSet/>
      <dgm:spPr/>
      <dgm:t>
        <a:bodyPr/>
        <a:lstStyle/>
        <a:p>
          <a:pPr rtl="0"/>
          <a:r>
            <a:rPr lang="el-GR" b="1" dirty="0" smtClean="0">
              <a:solidFill>
                <a:schemeClr val="tx1"/>
              </a:solidFill>
            </a:rPr>
            <a:t>Προετοιμασία του συντονιστή </a:t>
          </a:r>
          <a:r>
            <a:rPr lang="en-GB" b="1" dirty="0" smtClean="0">
              <a:solidFill>
                <a:schemeClr val="tx1"/>
              </a:solidFill>
            </a:rPr>
            <a:t>RMA </a:t>
          </a:r>
          <a:r>
            <a:rPr lang="el-GR" b="1" dirty="0" smtClean="0">
              <a:solidFill>
                <a:schemeClr val="tx1"/>
              </a:solidFill>
            </a:rPr>
            <a:t>και/ή  των συμμετεχόντων</a:t>
          </a:r>
          <a:r>
            <a:rPr lang="en-US" b="1" dirty="0" smtClean="0">
              <a:solidFill>
                <a:schemeClr val="tx1"/>
              </a:solidFill>
            </a:rPr>
            <a:t>: </a:t>
          </a:r>
          <a:r>
            <a:rPr lang="el-GR" b="1" dirty="0" smtClean="0">
              <a:solidFill>
                <a:schemeClr val="tx1"/>
              </a:solidFill>
            </a:rPr>
            <a:t>όχι απαραίτητο </a:t>
          </a:r>
          <a:r>
            <a:rPr lang="en-GB" b="1" dirty="0" err="1" smtClean="0">
              <a:solidFill>
                <a:schemeClr val="tx1"/>
              </a:solidFill>
            </a:rPr>
            <a:t>το</a:t>
          </a:r>
          <a:r>
            <a:rPr lang="en-GB" b="1" dirty="0" smtClean="0">
              <a:solidFill>
                <a:schemeClr val="tx1"/>
              </a:solidFill>
            </a:rPr>
            <a:t> </a:t>
          </a:r>
          <a:r>
            <a:rPr lang="en-GB" b="1" dirty="0" err="1" smtClean="0">
              <a:solidFill>
                <a:schemeClr val="tx1"/>
              </a:solidFill>
            </a:rPr>
            <a:t>θεωρητικό</a:t>
          </a:r>
          <a:r>
            <a:rPr lang="en-GB" b="1" dirty="0" smtClean="0">
              <a:solidFill>
                <a:schemeClr val="tx1"/>
              </a:solidFill>
            </a:rPr>
            <a:t> </a:t>
          </a:r>
          <a:r>
            <a:rPr lang="en-GB" b="1" dirty="0" err="1" smtClean="0">
              <a:solidFill>
                <a:schemeClr val="tx1"/>
              </a:solidFill>
            </a:rPr>
            <a:t>πλαίσιο</a:t>
          </a:r>
          <a:r>
            <a:rPr lang="el-GR" b="1" dirty="0" smtClean="0">
              <a:solidFill>
                <a:schemeClr val="tx1"/>
              </a:solidFill>
            </a:rPr>
            <a:t>, </a:t>
          </a:r>
          <a:r>
            <a:rPr lang="en-GB" b="1" dirty="0" err="1" smtClean="0">
              <a:solidFill>
                <a:schemeClr val="tx1"/>
              </a:solidFill>
            </a:rPr>
            <a:t>πρόσθετο</a:t>
          </a:r>
          <a:r>
            <a:rPr lang="en-GB" b="1" dirty="0" smtClean="0">
              <a:solidFill>
                <a:schemeClr val="tx1"/>
              </a:solidFill>
            </a:rPr>
            <a:t> </a:t>
          </a:r>
          <a:r>
            <a:rPr lang="en-GB" b="1" dirty="0" err="1" smtClean="0">
              <a:solidFill>
                <a:schemeClr val="tx1"/>
              </a:solidFill>
            </a:rPr>
            <a:t>προπαρασκευαστικό</a:t>
          </a:r>
          <a:r>
            <a:rPr lang="en-GB" b="1" dirty="0" smtClean="0">
              <a:solidFill>
                <a:schemeClr val="tx1"/>
              </a:solidFill>
            </a:rPr>
            <a:t> </a:t>
          </a:r>
          <a:r>
            <a:rPr lang="en-GB" b="1" dirty="0" err="1" smtClean="0">
              <a:solidFill>
                <a:schemeClr val="tx1"/>
              </a:solidFill>
            </a:rPr>
            <a:t>υλικό</a:t>
          </a:r>
          <a:r>
            <a:rPr lang="en-GB" b="1" dirty="0" smtClean="0">
              <a:solidFill>
                <a:schemeClr val="tx1"/>
              </a:solidFill>
            </a:rPr>
            <a:t> </a:t>
          </a:r>
          <a:r>
            <a:rPr lang="el-GR" b="1" dirty="0" smtClean="0">
              <a:solidFill>
                <a:schemeClr val="tx1"/>
              </a:solidFill>
            </a:rPr>
            <a:t>(</a:t>
          </a:r>
          <a:r>
            <a:rPr lang="en-GB" b="1" dirty="0" err="1" smtClean="0">
              <a:solidFill>
                <a:schemeClr val="tx1"/>
              </a:solidFill>
            </a:rPr>
            <a:t>κείμενα</a:t>
          </a:r>
          <a:r>
            <a:rPr lang="en-GB" b="1" dirty="0" smtClean="0">
              <a:solidFill>
                <a:schemeClr val="tx1"/>
              </a:solidFill>
            </a:rPr>
            <a:t>, </a:t>
          </a:r>
          <a:r>
            <a:rPr lang="en-GB" b="1" dirty="0" err="1" smtClean="0">
              <a:solidFill>
                <a:schemeClr val="tx1"/>
              </a:solidFill>
            </a:rPr>
            <a:t>βίντεο</a:t>
          </a:r>
          <a:r>
            <a:rPr lang="en-GB" b="1" dirty="0" smtClean="0">
              <a:solidFill>
                <a:schemeClr val="tx1"/>
              </a:solidFill>
            </a:rPr>
            <a:t> ή/</a:t>
          </a:r>
          <a:r>
            <a:rPr lang="en-GB" b="1" dirty="0" err="1" smtClean="0">
              <a:solidFill>
                <a:schemeClr val="tx1"/>
              </a:solidFill>
            </a:rPr>
            <a:t>και</a:t>
          </a:r>
          <a:r>
            <a:rPr lang="en-GB" b="1" dirty="0" smtClean="0">
              <a:solidFill>
                <a:schemeClr val="tx1"/>
              </a:solidFill>
            </a:rPr>
            <a:t> </a:t>
          </a:r>
          <a:r>
            <a:rPr lang="en-GB" b="1" dirty="0" err="1" smtClean="0">
              <a:solidFill>
                <a:schemeClr val="tx1"/>
              </a:solidFill>
            </a:rPr>
            <a:t>άλλες</a:t>
          </a:r>
          <a:r>
            <a:rPr lang="en-GB" b="1" dirty="0" smtClean="0">
              <a:solidFill>
                <a:schemeClr val="tx1"/>
              </a:solidFill>
            </a:rPr>
            <a:t> </a:t>
          </a:r>
          <a:r>
            <a:rPr lang="en-GB" b="1" dirty="0" err="1" smtClean="0">
              <a:solidFill>
                <a:schemeClr val="tx1"/>
              </a:solidFill>
            </a:rPr>
            <a:t>χρήσιμες</a:t>
          </a:r>
          <a:r>
            <a:rPr lang="en-GB" b="1" dirty="0" smtClean="0">
              <a:solidFill>
                <a:schemeClr val="tx1"/>
              </a:solidFill>
            </a:rPr>
            <a:t> </a:t>
          </a:r>
          <a:r>
            <a:rPr lang="en-GB" b="1" dirty="0" err="1" smtClean="0">
              <a:solidFill>
                <a:schemeClr val="tx1"/>
              </a:solidFill>
            </a:rPr>
            <a:t>πηγές</a:t>
          </a:r>
          <a:r>
            <a:rPr lang="el-GR" b="1" dirty="0" smtClean="0">
              <a:solidFill>
                <a:schemeClr val="tx1"/>
              </a:solidFill>
            </a:rPr>
            <a:t>)</a:t>
          </a:r>
          <a:r>
            <a:rPr lang="en-GB" b="1" dirty="0" smtClean="0">
              <a:solidFill>
                <a:schemeClr val="tx1"/>
              </a:solidFill>
            </a:rPr>
            <a:t>  </a:t>
          </a:r>
          <a:endParaRPr lang="el-GR" b="1" dirty="0">
            <a:solidFill>
              <a:schemeClr val="tx1"/>
            </a:solidFill>
          </a:endParaRPr>
        </a:p>
      </dgm:t>
    </dgm:pt>
    <dgm:pt modelId="{511D9B98-AB6A-41AB-908D-E6EB635A2181}" type="parTrans" cxnId="{CFE53D03-585E-4E32-8145-FDEB1C27AA31}">
      <dgm:prSet/>
      <dgm:spPr/>
      <dgm:t>
        <a:bodyPr/>
        <a:lstStyle/>
        <a:p>
          <a:endParaRPr lang="el-GR"/>
        </a:p>
      </dgm:t>
    </dgm:pt>
    <dgm:pt modelId="{5DA72B0E-4E34-4850-AD83-5F29EFA77EC3}" type="sibTrans" cxnId="{CFE53D03-585E-4E32-8145-FDEB1C27AA31}">
      <dgm:prSet/>
      <dgm:spPr/>
      <dgm:t>
        <a:bodyPr/>
        <a:lstStyle/>
        <a:p>
          <a:endParaRPr lang="el-GR"/>
        </a:p>
      </dgm:t>
    </dgm:pt>
    <dgm:pt modelId="{F911977A-26D2-46BC-A3B5-F949118501F3}" type="pres">
      <dgm:prSet presAssocID="{92A47298-527D-47C7-AE84-A9B811837182}" presName="Name0" presStyleCnt="0">
        <dgm:presLayoutVars>
          <dgm:dir/>
          <dgm:animLvl val="lvl"/>
          <dgm:resizeHandles val="exact"/>
        </dgm:presLayoutVars>
      </dgm:prSet>
      <dgm:spPr/>
      <dgm:t>
        <a:bodyPr/>
        <a:lstStyle/>
        <a:p>
          <a:endParaRPr lang="el-GR"/>
        </a:p>
      </dgm:t>
    </dgm:pt>
    <dgm:pt modelId="{DB603750-C92A-4A93-865E-695FFF604BDF}" type="pres">
      <dgm:prSet presAssocID="{57611085-2A44-4D73-A66B-52A14516418B}" presName="linNode" presStyleCnt="0"/>
      <dgm:spPr/>
    </dgm:pt>
    <dgm:pt modelId="{BCC15F4F-AB88-462C-BF04-DB44D60372D4}" type="pres">
      <dgm:prSet presAssocID="{57611085-2A44-4D73-A66B-52A14516418B}" presName="parentText" presStyleLbl="node1" presStyleIdx="0" presStyleCnt="3" custScaleX="138889">
        <dgm:presLayoutVars>
          <dgm:chMax val="1"/>
          <dgm:bulletEnabled val="1"/>
        </dgm:presLayoutVars>
      </dgm:prSet>
      <dgm:spPr/>
      <dgm:t>
        <a:bodyPr/>
        <a:lstStyle/>
        <a:p>
          <a:endParaRPr lang="el-GR"/>
        </a:p>
      </dgm:t>
    </dgm:pt>
    <dgm:pt modelId="{86D87643-A30C-4F9F-9072-7CCC8F44E45A}" type="pres">
      <dgm:prSet presAssocID="{4751BAD5-8CF7-416E-AEFD-C3F3F652F5D5}" presName="sp" presStyleCnt="0"/>
      <dgm:spPr/>
    </dgm:pt>
    <dgm:pt modelId="{AC94FE51-5C33-4F6F-9591-E5F49C25EA30}" type="pres">
      <dgm:prSet presAssocID="{3F0BFFB5-4F37-4EDB-93B9-785A25A7CBE9}" presName="linNode" presStyleCnt="0"/>
      <dgm:spPr/>
    </dgm:pt>
    <dgm:pt modelId="{6303AA36-FF15-4F21-BD12-B9626665F859}" type="pres">
      <dgm:prSet presAssocID="{3F0BFFB5-4F37-4EDB-93B9-785A25A7CBE9}" presName="parentText" presStyleLbl="node1" presStyleIdx="1" presStyleCnt="3" custScaleX="138889">
        <dgm:presLayoutVars>
          <dgm:chMax val="1"/>
          <dgm:bulletEnabled val="1"/>
        </dgm:presLayoutVars>
      </dgm:prSet>
      <dgm:spPr/>
      <dgm:t>
        <a:bodyPr/>
        <a:lstStyle/>
        <a:p>
          <a:endParaRPr lang="el-GR"/>
        </a:p>
      </dgm:t>
    </dgm:pt>
    <dgm:pt modelId="{572DFD78-6675-4F8F-B565-2448834B93DA}" type="pres">
      <dgm:prSet presAssocID="{A1EB5075-5512-43D1-B352-913748E5CA3A}" presName="sp" presStyleCnt="0"/>
      <dgm:spPr/>
    </dgm:pt>
    <dgm:pt modelId="{2A705968-049E-4054-A507-52FF60813DC3}" type="pres">
      <dgm:prSet presAssocID="{28CD591C-D6D2-4E0B-AC92-FA038231D56A}" presName="linNode" presStyleCnt="0"/>
      <dgm:spPr/>
    </dgm:pt>
    <dgm:pt modelId="{EB2F4755-88A7-458C-BCF1-9C603E0D3B7F}" type="pres">
      <dgm:prSet presAssocID="{28CD591C-D6D2-4E0B-AC92-FA038231D56A}" presName="parentText" presStyleLbl="node1" presStyleIdx="2" presStyleCnt="3" custScaleX="136626">
        <dgm:presLayoutVars>
          <dgm:chMax val="1"/>
          <dgm:bulletEnabled val="1"/>
        </dgm:presLayoutVars>
      </dgm:prSet>
      <dgm:spPr/>
      <dgm:t>
        <a:bodyPr/>
        <a:lstStyle/>
        <a:p>
          <a:endParaRPr lang="el-GR"/>
        </a:p>
      </dgm:t>
    </dgm:pt>
  </dgm:ptLst>
  <dgm:cxnLst>
    <dgm:cxn modelId="{E1EBC464-CB17-4DBA-AE4F-E551A237887C}" type="presOf" srcId="{92A47298-527D-47C7-AE84-A9B811837182}" destId="{F911977A-26D2-46BC-A3B5-F949118501F3}" srcOrd="0" destOrd="0" presId="urn:microsoft.com/office/officeart/2005/8/layout/vList5"/>
    <dgm:cxn modelId="{6EAF6A89-FC3A-4B8E-B6CF-8F521438C248}" type="presOf" srcId="{28CD591C-D6D2-4E0B-AC92-FA038231D56A}" destId="{EB2F4755-88A7-458C-BCF1-9C603E0D3B7F}" srcOrd="0" destOrd="0" presId="urn:microsoft.com/office/officeart/2005/8/layout/vList5"/>
    <dgm:cxn modelId="{CFE53D03-585E-4E32-8145-FDEB1C27AA31}" srcId="{92A47298-527D-47C7-AE84-A9B811837182}" destId="{28CD591C-D6D2-4E0B-AC92-FA038231D56A}" srcOrd="2" destOrd="0" parTransId="{511D9B98-AB6A-41AB-908D-E6EB635A2181}" sibTransId="{5DA72B0E-4E34-4850-AD83-5F29EFA77EC3}"/>
    <dgm:cxn modelId="{D87C611B-2FBC-4A37-86E1-30BB78CF97FB}" type="presOf" srcId="{57611085-2A44-4D73-A66B-52A14516418B}" destId="{BCC15F4F-AB88-462C-BF04-DB44D60372D4}" srcOrd="0" destOrd="0" presId="urn:microsoft.com/office/officeart/2005/8/layout/vList5"/>
    <dgm:cxn modelId="{C6188EF4-A757-4680-A379-B4B24FEAB32F}" srcId="{92A47298-527D-47C7-AE84-A9B811837182}" destId="{57611085-2A44-4D73-A66B-52A14516418B}" srcOrd="0" destOrd="0" parTransId="{AF0784FF-F484-498B-A47C-80A4EF5FEE86}" sibTransId="{4751BAD5-8CF7-416E-AEFD-C3F3F652F5D5}"/>
    <dgm:cxn modelId="{16AE465A-4A09-465F-B609-F1CDC84F6BE8}" type="presOf" srcId="{3F0BFFB5-4F37-4EDB-93B9-785A25A7CBE9}" destId="{6303AA36-FF15-4F21-BD12-B9626665F859}" srcOrd="0" destOrd="0" presId="urn:microsoft.com/office/officeart/2005/8/layout/vList5"/>
    <dgm:cxn modelId="{BC4B632E-755E-4692-B162-35F4B93DDD43}" srcId="{92A47298-527D-47C7-AE84-A9B811837182}" destId="{3F0BFFB5-4F37-4EDB-93B9-785A25A7CBE9}" srcOrd="1" destOrd="0" parTransId="{E7407623-E5FF-445B-A9AD-491A97B58977}" sibTransId="{A1EB5075-5512-43D1-B352-913748E5CA3A}"/>
    <dgm:cxn modelId="{B98FE1E8-8909-4C3D-8238-3935A69DED7A}" type="presParOf" srcId="{F911977A-26D2-46BC-A3B5-F949118501F3}" destId="{DB603750-C92A-4A93-865E-695FFF604BDF}" srcOrd="0" destOrd="0" presId="urn:microsoft.com/office/officeart/2005/8/layout/vList5"/>
    <dgm:cxn modelId="{B233FC58-C507-4A44-8E6C-A6B0BD1D9583}" type="presParOf" srcId="{DB603750-C92A-4A93-865E-695FFF604BDF}" destId="{BCC15F4F-AB88-462C-BF04-DB44D60372D4}" srcOrd="0" destOrd="0" presId="urn:microsoft.com/office/officeart/2005/8/layout/vList5"/>
    <dgm:cxn modelId="{5BD1F40C-0C3D-44D9-B962-D8380E697464}" type="presParOf" srcId="{F911977A-26D2-46BC-A3B5-F949118501F3}" destId="{86D87643-A30C-4F9F-9072-7CCC8F44E45A}" srcOrd="1" destOrd="0" presId="urn:microsoft.com/office/officeart/2005/8/layout/vList5"/>
    <dgm:cxn modelId="{A3CD8A08-FFCC-435B-82E3-161E03891FD6}" type="presParOf" srcId="{F911977A-26D2-46BC-A3B5-F949118501F3}" destId="{AC94FE51-5C33-4F6F-9591-E5F49C25EA30}" srcOrd="2" destOrd="0" presId="urn:microsoft.com/office/officeart/2005/8/layout/vList5"/>
    <dgm:cxn modelId="{D107FA97-316B-450A-908F-626DE7E0FAC2}" type="presParOf" srcId="{AC94FE51-5C33-4F6F-9591-E5F49C25EA30}" destId="{6303AA36-FF15-4F21-BD12-B9626665F859}" srcOrd="0" destOrd="0" presId="urn:microsoft.com/office/officeart/2005/8/layout/vList5"/>
    <dgm:cxn modelId="{C7C4EB6D-7059-4A10-AD42-B5D67B6B286C}" type="presParOf" srcId="{F911977A-26D2-46BC-A3B5-F949118501F3}" destId="{572DFD78-6675-4F8F-B565-2448834B93DA}" srcOrd="3" destOrd="0" presId="urn:microsoft.com/office/officeart/2005/8/layout/vList5"/>
    <dgm:cxn modelId="{A3CCC22C-4C09-47B0-87CF-B91009C7E00F}" type="presParOf" srcId="{F911977A-26D2-46BC-A3B5-F949118501F3}" destId="{2A705968-049E-4054-A507-52FF60813DC3}" srcOrd="4" destOrd="0" presId="urn:microsoft.com/office/officeart/2005/8/layout/vList5"/>
    <dgm:cxn modelId="{27A70E54-457F-4E88-8EAE-DA5297F25C36}" type="presParOf" srcId="{2A705968-049E-4054-A507-52FF60813DC3}" destId="{EB2F4755-88A7-458C-BCF1-9C603E0D3B7F}"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3A5AE2-4255-4689-B393-DB79B50546CF}"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l-GR"/>
        </a:p>
      </dgm:t>
    </dgm:pt>
    <dgm:pt modelId="{FB298BCD-1FC7-4F34-9E45-831D10F90BBB}">
      <dgm:prSet custT="1"/>
      <dgm:spPr/>
      <dgm:t>
        <a:bodyPr/>
        <a:lstStyle/>
        <a:p>
          <a:pPr rtl="0"/>
          <a:endParaRPr lang="el-GR" sz="1200" b="1" dirty="0" smtClean="0"/>
        </a:p>
        <a:p>
          <a:pPr rtl="0"/>
          <a:endParaRPr lang="el-GR" sz="1200" b="1" dirty="0" smtClean="0"/>
        </a:p>
        <a:p>
          <a:pPr rtl="0"/>
          <a:endParaRPr lang="el-GR" sz="1200" b="1" dirty="0" smtClean="0"/>
        </a:p>
        <a:p>
          <a:pPr rtl="0"/>
          <a:endParaRPr lang="el-GR" sz="1200" b="1" dirty="0" smtClean="0"/>
        </a:p>
        <a:p>
          <a:pPr rtl="0"/>
          <a:r>
            <a:rPr lang="el-GR" sz="1200" b="1" dirty="0" smtClean="0"/>
            <a:t>Βήμα 1</a:t>
          </a:r>
          <a:r>
            <a:rPr lang="en-GB" sz="1200" b="1" dirty="0" smtClean="0"/>
            <a:t> –</a:t>
          </a:r>
          <a:r>
            <a:rPr lang="el-GR" sz="1200" b="1" dirty="0" smtClean="0"/>
            <a:t>Έναρξη (</a:t>
          </a:r>
          <a:r>
            <a:rPr lang="en-GB" sz="1200" b="1" dirty="0" smtClean="0"/>
            <a:t>45’</a:t>
          </a:r>
          <a:r>
            <a:rPr lang="el-GR" sz="1200" b="1" dirty="0" smtClean="0"/>
            <a:t>)</a:t>
          </a:r>
          <a:r>
            <a:rPr lang="en-US" sz="1200" b="1" dirty="0" smtClean="0"/>
            <a:t>:</a:t>
          </a:r>
          <a:r>
            <a:rPr lang="el-GR" sz="1200" b="1" dirty="0" smtClean="0"/>
            <a:t> </a:t>
          </a:r>
          <a:r>
            <a:rPr lang="el-GR" sz="1200" dirty="0" smtClean="0"/>
            <a:t>ο </a:t>
          </a:r>
          <a:r>
            <a:rPr lang="el-GR" sz="1200" dirty="0" err="1" smtClean="0"/>
            <a:t>εκπ</a:t>
          </a:r>
          <a:r>
            <a:rPr lang="el-GR" sz="1200" dirty="0" smtClean="0"/>
            <a:t>/</a:t>
          </a:r>
          <a:r>
            <a:rPr lang="el-GR" sz="1200" dirty="0" err="1" smtClean="0"/>
            <a:t>κός</a:t>
          </a:r>
          <a:r>
            <a:rPr lang="el-GR" sz="1200" dirty="0" smtClean="0"/>
            <a:t> θα αρχίσει να παρουσιάζει εν συντομία τον εαυτό του/της και να μοιράζεται ένα προσωπικό όνειρο. Το ίδιο θα κάνουν και οι μαθητές/</a:t>
          </a:r>
          <a:r>
            <a:rPr lang="el-GR" sz="1200" dirty="0" err="1" smtClean="0"/>
            <a:t>τριες</a:t>
          </a:r>
          <a:r>
            <a:rPr lang="el-GR" sz="1200" dirty="0" smtClean="0"/>
            <a:t>.</a:t>
          </a:r>
          <a:endParaRPr lang="el-GR" sz="1200" dirty="0"/>
        </a:p>
      </dgm:t>
    </dgm:pt>
    <dgm:pt modelId="{4A6BA0DE-4503-4AE5-A4CF-EFDFDFB63309}" type="parTrans" cxnId="{5AE00BBE-BD6B-40C6-AE62-A96BE0192F82}">
      <dgm:prSet/>
      <dgm:spPr/>
      <dgm:t>
        <a:bodyPr/>
        <a:lstStyle/>
        <a:p>
          <a:endParaRPr lang="el-GR"/>
        </a:p>
      </dgm:t>
    </dgm:pt>
    <dgm:pt modelId="{4CAF49F3-299B-4BA1-B938-3748631C3FB1}" type="sibTrans" cxnId="{5AE00BBE-BD6B-40C6-AE62-A96BE0192F82}">
      <dgm:prSet/>
      <dgm:spPr/>
      <dgm:t>
        <a:bodyPr/>
        <a:lstStyle/>
        <a:p>
          <a:endParaRPr lang="el-GR"/>
        </a:p>
      </dgm:t>
    </dgm:pt>
    <dgm:pt modelId="{EB316B67-3065-41D5-BF4B-D57B41117C2F}">
      <dgm:prSet custT="1"/>
      <dgm:spPr/>
      <dgm:t>
        <a:bodyPr/>
        <a:lstStyle/>
        <a:p>
          <a:pPr rtl="0"/>
          <a:r>
            <a:rPr lang="el-GR" sz="1200" b="1" dirty="0" smtClean="0"/>
            <a:t>Βήμα 2-Εφαρμογή (</a:t>
          </a:r>
          <a:r>
            <a:rPr lang="en-GB" sz="1200" b="1" dirty="0" smtClean="0"/>
            <a:t>45’</a:t>
          </a:r>
          <a:r>
            <a:rPr lang="el-GR" sz="1200" b="1" dirty="0" smtClean="0"/>
            <a:t>)</a:t>
          </a:r>
          <a:r>
            <a:rPr lang="en-US" sz="1200" dirty="0" smtClean="0"/>
            <a:t>:</a:t>
          </a:r>
          <a:r>
            <a:rPr lang="el-GR" sz="1200" dirty="0" smtClean="0"/>
            <a:t> Ο </a:t>
          </a:r>
          <a:r>
            <a:rPr lang="el-GR" sz="1200" dirty="0" err="1" smtClean="0"/>
            <a:t>εκπ</a:t>
          </a:r>
          <a:r>
            <a:rPr lang="el-GR" sz="1200" dirty="0" smtClean="0"/>
            <a:t>/</a:t>
          </a:r>
          <a:r>
            <a:rPr lang="el-GR" sz="1200" dirty="0" err="1" smtClean="0"/>
            <a:t>κός</a:t>
          </a:r>
          <a:r>
            <a:rPr lang="el-GR" sz="1200" dirty="0" smtClean="0"/>
            <a:t> ρωτά τους μαθητές-</a:t>
          </a:r>
          <a:r>
            <a:rPr lang="el-GR" sz="1200" dirty="0" err="1" smtClean="0"/>
            <a:t>τριες</a:t>
          </a:r>
          <a:r>
            <a:rPr lang="el-GR" sz="1200" dirty="0" smtClean="0"/>
            <a:t> τι σημαίνει το </a:t>
          </a:r>
          <a:r>
            <a:rPr lang="el-GR" sz="1200" b="1" dirty="0" smtClean="0"/>
            <a:t>θέμα</a:t>
          </a:r>
          <a:r>
            <a:rPr lang="el-GR" sz="1200" dirty="0" smtClean="0"/>
            <a:t> και ποια είναι τα προβλήματα/ανάγκες/ανησυχίες τους σε σχέση με αυτό σύμφωνα με την προσωπική τους εμπειρία.</a:t>
          </a:r>
          <a:r>
            <a:rPr lang="en-GB" sz="1200" dirty="0" smtClean="0"/>
            <a:t> </a:t>
          </a:r>
          <a:r>
            <a:rPr lang="en-GB" sz="1200" dirty="0" err="1" smtClean="0"/>
            <a:t>Κάθε</a:t>
          </a:r>
          <a:r>
            <a:rPr lang="en-GB" sz="1200" dirty="0" smtClean="0"/>
            <a:t> </a:t>
          </a:r>
          <a:r>
            <a:rPr lang="el-GR" sz="1200" dirty="0" smtClean="0"/>
            <a:t>μαθητής-</a:t>
          </a:r>
          <a:r>
            <a:rPr lang="el-GR" sz="1200" dirty="0" err="1" smtClean="0"/>
            <a:t>τρια</a:t>
          </a:r>
          <a:r>
            <a:rPr lang="en-GB" sz="1200" dirty="0" smtClean="0"/>
            <a:t> </a:t>
          </a:r>
          <a:r>
            <a:rPr lang="en-GB" sz="1200" dirty="0" err="1" smtClean="0"/>
            <a:t>εκφράζει</a:t>
          </a:r>
          <a:r>
            <a:rPr lang="en-GB" sz="1200" dirty="0" smtClean="0"/>
            <a:t> </a:t>
          </a:r>
          <a:r>
            <a:rPr lang="en-GB" sz="1200" dirty="0" err="1" smtClean="0"/>
            <a:t>ελεύθερα</a:t>
          </a:r>
          <a:r>
            <a:rPr lang="en-GB" sz="1200" dirty="0" smtClean="0"/>
            <a:t> </a:t>
          </a:r>
          <a:r>
            <a:rPr lang="en-GB" sz="1200" dirty="0" err="1" smtClean="0"/>
            <a:t>τη</a:t>
          </a:r>
          <a:r>
            <a:rPr lang="en-GB" sz="1200" dirty="0" smtClean="0"/>
            <a:t> </a:t>
          </a:r>
          <a:r>
            <a:rPr lang="en-GB" sz="1200" dirty="0" err="1" smtClean="0"/>
            <a:t>γνώμη</a:t>
          </a:r>
          <a:r>
            <a:rPr lang="en-GB" sz="1200" dirty="0" smtClean="0"/>
            <a:t> </a:t>
          </a:r>
          <a:r>
            <a:rPr lang="en-GB" sz="1200" dirty="0" err="1" smtClean="0"/>
            <a:t>του</a:t>
          </a:r>
          <a:r>
            <a:rPr lang="el-GR" sz="1200" dirty="0" smtClean="0"/>
            <a:t>/της</a:t>
          </a:r>
          <a:r>
            <a:rPr lang="en-GB" sz="1200" dirty="0" smtClean="0"/>
            <a:t> </a:t>
          </a:r>
          <a:r>
            <a:rPr lang="en-GB" sz="1200" dirty="0" err="1" smtClean="0"/>
            <a:t>για</a:t>
          </a:r>
          <a:r>
            <a:rPr lang="en-GB" sz="1200" dirty="0" smtClean="0"/>
            <a:t> </a:t>
          </a:r>
          <a:r>
            <a:rPr lang="en-GB" sz="1200" dirty="0" err="1" smtClean="0"/>
            <a:t>το</a:t>
          </a:r>
          <a:r>
            <a:rPr lang="en-GB" sz="1200" dirty="0" smtClean="0"/>
            <a:t> </a:t>
          </a:r>
          <a:r>
            <a:rPr lang="en-GB" sz="1200" dirty="0" err="1" smtClean="0"/>
            <a:t>νόημα</a:t>
          </a:r>
          <a:r>
            <a:rPr lang="en-GB" sz="1200" dirty="0" smtClean="0"/>
            <a:t> </a:t>
          </a:r>
          <a:r>
            <a:rPr lang="en-GB" sz="1200" dirty="0" err="1" smtClean="0"/>
            <a:t>του</a:t>
          </a:r>
          <a:r>
            <a:rPr lang="en-GB" sz="1200" dirty="0" smtClean="0"/>
            <a:t> </a:t>
          </a:r>
          <a:r>
            <a:rPr lang="en-GB" sz="1200" dirty="0" err="1" smtClean="0"/>
            <a:t>θέματος</a:t>
          </a:r>
          <a:r>
            <a:rPr lang="en-GB" sz="1200" dirty="0" smtClean="0"/>
            <a:t>. Ο </a:t>
          </a:r>
          <a:r>
            <a:rPr lang="el-GR" sz="1200" dirty="0" err="1" smtClean="0"/>
            <a:t>εκπ</a:t>
          </a:r>
          <a:r>
            <a:rPr lang="el-GR" sz="1200" dirty="0" smtClean="0"/>
            <a:t>/</a:t>
          </a:r>
          <a:r>
            <a:rPr lang="el-GR" sz="1200" dirty="0" err="1" smtClean="0"/>
            <a:t>κός</a:t>
          </a:r>
          <a:r>
            <a:rPr lang="en-GB" sz="1200" dirty="0" smtClean="0"/>
            <a:t> </a:t>
          </a:r>
          <a:r>
            <a:rPr lang="en-GB" sz="1200" dirty="0" err="1" smtClean="0"/>
            <a:t>κρατά</a:t>
          </a:r>
          <a:r>
            <a:rPr lang="en-GB" sz="1200" dirty="0" smtClean="0"/>
            <a:t> </a:t>
          </a:r>
          <a:r>
            <a:rPr lang="en-GB" sz="1200" dirty="0" err="1" smtClean="0"/>
            <a:t>σημειώσεις</a:t>
          </a:r>
          <a:r>
            <a:rPr lang="en-GB" sz="1200" dirty="0" smtClean="0"/>
            <a:t> </a:t>
          </a:r>
          <a:r>
            <a:rPr lang="en-GB" sz="1200" dirty="0" err="1" smtClean="0"/>
            <a:t>και</a:t>
          </a:r>
          <a:r>
            <a:rPr lang="en-GB" sz="1200" dirty="0" smtClean="0"/>
            <a:t> </a:t>
          </a:r>
          <a:r>
            <a:rPr lang="en-GB" sz="1200" dirty="0" err="1" smtClean="0"/>
            <a:t>συνοψίζει</a:t>
          </a:r>
          <a:r>
            <a:rPr lang="en-GB" sz="1200" dirty="0" smtClean="0"/>
            <a:t> </a:t>
          </a:r>
          <a:r>
            <a:rPr lang="en-GB" sz="1200" dirty="0" err="1" smtClean="0"/>
            <a:t>τα</a:t>
          </a:r>
          <a:r>
            <a:rPr lang="en-GB" sz="1200" dirty="0" smtClean="0"/>
            <a:t> </a:t>
          </a:r>
          <a:r>
            <a:rPr lang="en-GB" sz="1200" dirty="0" err="1" smtClean="0"/>
            <a:t>πιο</a:t>
          </a:r>
          <a:r>
            <a:rPr lang="en-GB" sz="1200" dirty="0" smtClean="0"/>
            <a:t> </a:t>
          </a:r>
          <a:r>
            <a:rPr lang="en-GB" sz="1200" dirty="0" err="1" smtClean="0"/>
            <a:t>σημαντικά</a:t>
          </a:r>
          <a:r>
            <a:rPr lang="en-GB" sz="1200" dirty="0" smtClean="0"/>
            <a:t> </a:t>
          </a:r>
          <a:r>
            <a:rPr lang="en-GB" sz="1200" dirty="0" err="1" smtClean="0"/>
            <a:t>αποτελέσματα</a:t>
          </a:r>
          <a:r>
            <a:rPr lang="en-GB" sz="1200" dirty="0" smtClean="0"/>
            <a:t> </a:t>
          </a:r>
          <a:endParaRPr lang="el-GR" sz="1200" dirty="0"/>
        </a:p>
      </dgm:t>
    </dgm:pt>
    <dgm:pt modelId="{61260243-B696-48E7-9824-C9EDEC41B55C}" type="parTrans" cxnId="{38C80E0D-9A5A-443D-AA81-35ADAED633F2}">
      <dgm:prSet/>
      <dgm:spPr/>
      <dgm:t>
        <a:bodyPr/>
        <a:lstStyle/>
        <a:p>
          <a:endParaRPr lang="el-GR"/>
        </a:p>
      </dgm:t>
    </dgm:pt>
    <dgm:pt modelId="{BD83F38B-FF3C-4FDA-9146-6B11A10D97C1}" type="sibTrans" cxnId="{38C80E0D-9A5A-443D-AA81-35ADAED633F2}">
      <dgm:prSet/>
      <dgm:spPr/>
      <dgm:t>
        <a:bodyPr/>
        <a:lstStyle/>
        <a:p>
          <a:endParaRPr lang="el-GR"/>
        </a:p>
      </dgm:t>
    </dgm:pt>
    <dgm:pt modelId="{E87827A8-3B1B-426F-B550-63C541B2D26F}">
      <dgm:prSet custT="1"/>
      <dgm:spPr/>
      <dgm:t>
        <a:bodyPr/>
        <a:lstStyle/>
        <a:p>
          <a:pPr rtl="0"/>
          <a:r>
            <a:rPr lang="el-GR" sz="1200" b="1" dirty="0" smtClean="0"/>
            <a:t>Βήμα 3 – Απολογισμός/στοχασμός (20’)</a:t>
          </a:r>
          <a:r>
            <a:rPr lang="en-US" sz="1200" b="1" dirty="0" smtClean="0"/>
            <a:t>:</a:t>
          </a:r>
          <a:r>
            <a:rPr lang="en-GB" sz="1200" dirty="0" smtClean="0"/>
            <a:t> ο </a:t>
          </a:r>
          <a:r>
            <a:rPr lang="el-GR" sz="1200" dirty="0" err="1" smtClean="0"/>
            <a:t>εκπ</a:t>
          </a:r>
          <a:r>
            <a:rPr lang="el-GR" sz="1200" dirty="0" smtClean="0"/>
            <a:t>/</a:t>
          </a:r>
          <a:r>
            <a:rPr lang="el-GR" sz="1200" dirty="0" err="1" smtClean="0"/>
            <a:t>κός</a:t>
          </a:r>
          <a:r>
            <a:rPr lang="el-GR" sz="1200" dirty="0" smtClean="0"/>
            <a:t> </a:t>
          </a:r>
          <a:r>
            <a:rPr lang="en-GB" sz="1200" dirty="0" err="1" smtClean="0"/>
            <a:t>κάν</a:t>
          </a:r>
          <a:r>
            <a:rPr lang="el-GR" sz="1200" dirty="0" smtClean="0"/>
            <a:t>ει</a:t>
          </a:r>
          <a:r>
            <a:rPr lang="en-GB" sz="1200" dirty="0" smtClean="0"/>
            <a:t> </a:t>
          </a:r>
          <a:r>
            <a:rPr lang="en-GB" sz="1200" dirty="0" err="1" smtClean="0"/>
            <a:t>μια</a:t>
          </a:r>
          <a:r>
            <a:rPr lang="en-GB" sz="1200" dirty="0" smtClean="0"/>
            <a:t> </a:t>
          </a:r>
          <a:r>
            <a:rPr lang="en-GB" sz="1200" dirty="0" err="1" smtClean="0"/>
            <a:t>σύντομη</a:t>
          </a:r>
          <a:r>
            <a:rPr lang="en-GB" sz="1200" dirty="0" smtClean="0"/>
            <a:t> </a:t>
          </a:r>
          <a:r>
            <a:rPr lang="en-GB" sz="1200" dirty="0" err="1" smtClean="0"/>
            <a:t>περίληψη</a:t>
          </a:r>
          <a:r>
            <a:rPr lang="en-GB" sz="1200" dirty="0" smtClean="0"/>
            <a:t> </a:t>
          </a:r>
          <a:r>
            <a:rPr lang="en-GB" sz="1200" dirty="0" err="1" smtClean="0"/>
            <a:t>των</a:t>
          </a:r>
          <a:r>
            <a:rPr lang="en-GB" sz="1200" dirty="0" smtClean="0"/>
            <a:t> </a:t>
          </a:r>
          <a:r>
            <a:rPr lang="en-GB" sz="1200" dirty="0" err="1" smtClean="0"/>
            <a:t>όσων</a:t>
          </a:r>
          <a:r>
            <a:rPr lang="en-GB" sz="1200" dirty="0" smtClean="0"/>
            <a:t> </a:t>
          </a:r>
          <a:r>
            <a:rPr lang="en-GB" sz="1200" dirty="0" err="1" smtClean="0"/>
            <a:t>ειπώθηκαν</a:t>
          </a:r>
          <a:r>
            <a:rPr lang="en-GB" sz="1200" dirty="0" smtClean="0"/>
            <a:t> </a:t>
          </a:r>
          <a:r>
            <a:rPr lang="en-GB" sz="1200" dirty="0" err="1" smtClean="0"/>
            <a:t>κατά</a:t>
          </a:r>
          <a:r>
            <a:rPr lang="en-GB" sz="1200" dirty="0" smtClean="0"/>
            <a:t> </a:t>
          </a:r>
          <a:r>
            <a:rPr lang="en-GB" sz="1200" dirty="0" err="1" smtClean="0"/>
            <a:t>τη</a:t>
          </a:r>
          <a:r>
            <a:rPr lang="en-GB" sz="1200" dirty="0" smtClean="0"/>
            <a:t> </a:t>
          </a:r>
          <a:r>
            <a:rPr lang="en-GB" sz="1200" dirty="0" err="1" smtClean="0"/>
            <a:t>διάρκεια</a:t>
          </a:r>
          <a:r>
            <a:rPr lang="en-GB" sz="1200" dirty="0" smtClean="0"/>
            <a:t> </a:t>
          </a:r>
          <a:r>
            <a:rPr lang="en-GB" sz="1200" dirty="0" err="1" smtClean="0"/>
            <a:t>της</a:t>
          </a:r>
          <a:r>
            <a:rPr lang="en-GB" sz="1200" dirty="0" smtClean="0"/>
            <a:t> </a:t>
          </a:r>
          <a:r>
            <a:rPr lang="en-GB" sz="1200" dirty="0" err="1" smtClean="0"/>
            <a:t>συνεδρίας</a:t>
          </a:r>
          <a:r>
            <a:rPr lang="en-GB" sz="1200" dirty="0" smtClean="0"/>
            <a:t> </a:t>
          </a:r>
          <a:r>
            <a:rPr lang="en-GB" sz="1200" dirty="0" err="1" smtClean="0"/>
            <a:t>και</a:t>
          </a:r>
          <a:r>
            <a:rPr lang="en-GB" sz="1200" dirty="0" smtClean="0"/>
            <a:t> </a:t>
          </a:r>
          <a:r>
            <a:rPr lang="en-GB" sz="1200" dirty="0" err="1" smtClean="0"/>
            <a:t>εξάγ</a:t>
          </a:r>
          <a:r>
            <a:rPr lang="el-GR" sz="1200" dirty="0" smtClean="0"/>
            <a:t>ει</a:t>
          </a:r>
          <a:r>
            <a:rPr lang="en-GB" sz="1200" dirty="0" smtClean="0"/>
            <a:t> </a:t>
          </a:r>
          <a:r>
            <a:rPr lang="en-GB" sz="1200" dirty="0" err="1" smtClean="0"/>
            <a:t>συμπεράσματα</a:t>
          </a:r>
          <a:r>
            <a:rPr lang="en-GB" sz="1200" dirty="0" smtClean="0"/>
            <a:t> </a:t>
          </a:r>
          <a:r>
            <a:rPr lang="en-GB" sz="1200" dirty="0" err="1" smtClean="0"/>
            <a:t>για</a:t>
          </a:r>
          <a:r>
            <a:rPr lang="en-GB" sz="1200" dirty="0" smtClean="0"/>
            <a:t> </a:t>
          </a:r>
          <a:r>
            <a:rPr lang="en-GB" sz="1200" dirty="0" err="1" smtClean="0"/>
            <a:t>το</a:t>
          </a:r>
          <a:r>
            <a:rPr lang="en-GB" sz="1200" dirty="0" smtClean="0"/>
            <a:t> </a:t>
          </a:r>
          <a:r>
            <a:rPr lang="en-GB" sz="1200" dirty="0" err="1" smtClean="0"/>
            <a:t>τι</a:t>
          </a:r>
          <a:r>
            <a:rPr lang="en-GB" sz="1200" dirty="0" smtClean="0"/>
            <a:t> </a:t>
          </a:r>
          <a:r>
            <a:rPr lang="en-GB" sz="1200" dirty="0" err="1" smtClean="0"/>
            <a:t>προέκυψε</a:t>
          </a:r>
          <a:r>
            <a:rPr lang="en-GB" sz="1200" dirty="0" smtClean="0"/>
            <a:t> </a:t>
          </a:r>
          <a:r>
            <a:rPr lang="en-GB" sz="1200" dirty="0" err="1" smtClean="0"/>
            <a:t>από</a:t>
          </a:r>
          <a:r>
            <a:rPr lang="en-GB" sz="1200" dirty="0" smtClean="0"/>
            <a:t> </a:t>
          </a:r>
          <a:r>
            <a:rPr lang="en-GB" sz="1200" dirty="0" err="1" smtClean="0"/>
            <a:t>αυτήν</a:t>
          </a:r>
          <a:r>
            <a:rPr lang="en-GB" sz="1200" dirty="0" smtClean="0"/>
            <a:t>. </a:t>
          </a:r>
          <a:endParaRPr lang="el-GR" sz="1200" dirty="0"/>
        </a:p>
      </dgm:t>
    </dgm:pt>
    <dgm:pt modelId="{2D7D9F0F-FA23-4752-B99F-B070FA89A516}" type="parTrans" cxnId="{D831FA74-499C-42C1-9000-E77C3093D0F0}">
      <dgm:prSet/>
      <dgm:spPr/>
      <dgm:t>
        <a:bodyPr/>
        <a:lstStyle/>
        <a:p>
          <a:endParaRPr lang="el-GR"/>
        </a:p>
      </dgm:t>
    </dgm:pt>
    <dgm:pt modelId="{C1B62770-FDC5-487E-A245-CFD77EAF6CCA}" type="sibTrans" cxnId="{D831FA74-499C-42C1-9000-E77C3093D0F0}">
      <dgm:prSet/>
      <dgm:spPr/>
      <dgm:t>
        <a:bodyPr/>
        <a:lstStyle/>
        <a:p>
          <a:endParaRPr lang="el-GR"/>
        </a:p>
      </dgm:t>
    </dgm:pt>
    <dgm:pt modelId="{1333161B-6854-4C43-939C-45A3C8CE526A}">
      <dgm:prSet custT="1"/>
      <dgm:spPr/>
      <dgm:t>
        <a:bodyPr/>
        <a:lstStyle/>
        <a:p>
          <a:pPr rtl="0"/>
          <a:r>
            <a:rPr lang="el-GR" sz="1200" b="1" dirty="0" smtClean="0"/>
            <a:t>Αποτέλεσμα της συνεδρίας</a:t>
          </a:r>
          <a:r>
            <a:rPr lang="en-US" sz="1200" b="1" dirty="0" smtClean="0"/>
            <a:t>:</a:t>
          </a:r>
          <a:r>
            <a:rPr lang="en-GB" sz="1200" dirty="0" smtClean="0"/>
            <a:t> </a:t>
          </a:r>
          <a:r>
            <a:rPr lang="en-GB" sz="1200" dirty="0" err="1" smtClean="0"/>
            <a:t>μια</a:t>
          </a:r>
          <a:r>
            <a:rPr lang="en-GB" sz="1200" dirty="0" smtClean="0"/>
            <a:t> </a:t>
          </a:r>
          <a:r>
            <a:rPr lang="en-GB" sz="1200" dirty="0" err="1" smtClean="0"/>
            <a:t>κοινή</a:t>
          </a:r>
          <a:r>
            <a:rPr lang="en-GB" sz="1200" dirty="0" smtClean="0"/>
            <a:t> </a:t>
          </a:r>
          <a:r>
            <a:rPr lang="en-GB" sz="1200" dirty="0" err="1" smtClean="0"/>
            <a:t>ιδέα</a:t>
          </a:r>
          <a:r>
            <a:rPr lang="en-GB" sz="1200" dirty="0" smtClean="0"/>
            <a:t> </a:t>
          </a:r>
          <a:r>
            <a:rPr lang="en-GB" sz="1200" dirty="0" err="1" smtClean="0"/>
            <a:t>για</a:t>
          </a:r>
          <a:r>
            <a:rPr lang="en-GB" sz="1200" dirty="0" smtClean="0"/>
            <a:t> </a:t>
          </a:r>
          <a:r>
            <a:rPr lang="en-GB" sz="1200" dirty="0" err="1" smtClean="0"/>
            <a:t>την</a:t>
          </a:r>
          <a:r>
            <a:rPr lang="en-GB" sz="1200" dirty="0" smtClean="0"/>
            <a:t> «</a:t>
          </a:r>
          <a:r>
            <a:rPr lang="en-GB" sz="1200" dirty="0" err="1" smtClean="0"/>
            <a:t>προοπτική</a:t>
          </a:r>
          <a:r>
            <a:rPr lang="en-GB" sz="1200" dirty="0" smtClean="0"/>
            <a:t> </a:t>
          </a:r>
          <a:r>
            <a:rPr lang="en-GB" sz="1200" dirty="0" err="1" smtClean="0"/>
            <a:t>αλλαγής</a:t>
          </a:r>
          <a:r>
            <a:rPr lang="en-GB" sz="1200" dirty="0" smtClean="0"/>
            <a:t>» </a:t>
          </a:r>
          <a:r>
            <a:rPr lang="en-GB" sz="1200" dirty="0" err="1" smtClean="0"/>
            <a:t>που</a:t>
          </a:r>
          <a:r>
            <a:rPr lang="en-GB" sz="1200" dirty="0" smtClean="0"/>
            <a:t> η </a:t>
          </a:r>
          <a:r>
            <a:rPr lang="en-GB" sz="1200" dirty="0" err="1" smtClean="0"/>
            <a:t>ομάδα</a:t>
          </a:r>
          <a:r>
            <a:rPr lang="en-GB" sz="1200" dirty="0" smtClean="0"/>
            <a:t> </a:t>
          </a:r>
          <a:r>
            <a:rPr lang="en-GB" sz="1200" dirty="0" err="1" smtClean="0"/>
            <a:t>συμφωνεί</a:t>
          </a:r>
          <a:r>
            <a:rPr lang="en-GB" sz="1200" dirty="0" smtClean="0"/>
            <a:t> </a:t>
          </a:r>
          <a:r>
            <a:rPr lang="en-GB" sz="1200" dirty="0" err="1" smtClean="0"/>
            <a:t>να</a:t>
          </a:r>
          <a:r>
            <a:rPr lang="en-GB" sz="1200" dirty="0" smtClean="0"/>
            <a:t> </a:t>
          </a:r>
          <a:r>
            <a:rPr lang="en-GB" sz="1200" dirty="0" err="1" smtClean="0"/>
            <a:t>συζητήσει</a:t>
          </a:r>
          <a:r>
            <a:rPr lang="en-GB" sz="1200" dirty="0" smtClean="0"/>
            <a:t> </a:t>
          </a:r>
          <a:r>
            <a:rPr lang="en-GB" sz="1200" dirty="0" err="1" smtClean="0"/>
            <a:t>σε</a:t>
          </a:r>
          <a:r>
            <a:rPr lang="en-GB" sz="1200" dirty="0" smtClean="0"/>
            <a:t> </a:t>
          </a:r>
          <a:r>
            <a:rPr lang="en-GB" sz="1200" dirty="0" err="1" smtClean="0"/>
            <a:t>βάθος</a:t>
          </a:r>
          <a:r>
            <a:rPr lang="en-GB" sz="1200" dirty="0" smtClean="0"/>
            <a:t> </a:t>
          </a:r>
          <a:r>
            <a:rPr lang="en-GB" sz="1200" dirty="0" err="1" smtClean="0"/>
            <a:t>κατά</a:t>
          </a:r>
          <a:r>
            <a:rPr lang="en-GB" sz="1200" dirty="0" smtClean="0"/>
            <a:t> </a:t>
          </a:r>
          <a:r>
            <a:rPr lang="en-GB" sz="1200" dirty="0" err="1" smtClean="0"/>
            <a:t>τη</a:t>
          </a:r>
          <a:r>
            <a:rPr lang="en-GB" sz="1200" dirty="0" smtClean="0"/>
            <a:t> </a:t>
          </a:r>
          <a:r>
            <a:rPr lang="en-GB" sz="1200" dirty="0" err="1" smtClean="0"/>
            <a:t>διάρκεια</a:t>
          </a:r>
          <a:r>
            <a:rPr lang="en-GB" sz="1200" dirty="0" smtClean="0"/>
            <a:t> </a:t>
          </a:r>
          <a:r>
            <a:rPr lang="en-GB" sz="1200" dirty="0" err="1" smtClean="0"/>
            <a:t>του</a:t>
          </a:r>
          <a:r>
            <a:rPr lang="en-GB" sz="1200" dirty="0" smtClean="0"/>
            <a:t> </a:t>
          </a:r>
          <a:r>
            <a:rPr lang="en-GB" sz="1200" dirty="0" err="1" smtClean="0"/>
            <a:t>δεύτερου</a:t>
          </a:r>
          <a:r>
            <a:rPr lang="en-GB" sz="1200" dirty="0" smtClean="0"/>
            <a:t> </a:t>
          </a:r>
          <a:r>
            <a:rPr lang="en-GB" sz="1200" dirty="0" err="1" smtClean="0"/>
            <a:t>εργαστηρίου</a:t>
          </a:r>
          <a:endParaRPr lang="el-GR" sz="1200" dirty="0"/>
        </a:p>
      </dgm:t>
    </dgm:pt>
    <dgm:pt modelId="{325C01BA-9C5A-45E1-8F1C-9AE067D95E7F}" type="parTrans" cxnId="{C829FF9F-0963-4A49-B39A-51B2447FABFC}">
      <dgm:prSet/>
      <dgm:spPr/>
      <dgm:t>
        <a:bodyPr/>
        <a:lstStyle/>
        <a:p>
          <a:endParaRPr lang="el-GR"/>
        </a:p>
      </dgm:t>
    </dgm:pt>
    <dgm:pt modelId="{05E70354-2551-4A38-A14B-D0CF944852B7}" type="sibTrans" cxnId="{C829FF9F-0963-4A49-B39A-51B2447FABFC}">
      <dgm:prSet/>
      <dgm:spPr/>
      <dgm:t>
        <a:bodyPr/>
        <a:lstStyle/>
        <a:p>
          <a:endParaRPr lang="el-GR"/>
        </a:p>
      </dgm:t>
    </dgm:pt>
    <dgm:pt modelId="{51C1AC55-085B-4913-81DE-F2DBD9B35A40}" type="pres">
      <dgm:prSet presAssocID="{C63A5AE2-4255-4689-B393-DB79B50546CF}" presName="Name0" presStyleCnt="0">
        <dgm:presLayoutVars>
          <dgm:dir/>
          <dgm:resizeHandles val="exact"/>
        </dgm:presLayoutVars>
      </dgm:prSet>
      <dgm:spPr/>
      <dgm:t>
        <a:bodyPr/>
        <a:lstStyle/>
        <a:p>
          <a:endParaRPr lang="el-GR"/>
        </a:p>
      </dgm:t>
    </dgm:pt>
    <dgm:pt modelId="{58E884CB-F7AE-41AD-8FA4-0B917C23C117}" type="pres">
      <dgm:prSet presAssocID="{C63A5AE2-4255-4689-B393-DB79B50546CF}" presName="arrow" presStyleLbl="bgShp" presStyleIdx="0" presStyleCnt="1" custScaleY="54054"/>
      <dgm:spPr>
        <a:solidFill>
          <a:schemeClr val="accent2"/>
        </a:solidFill>
      </dgm:spPr>
    </dgm:pt>
    <dgm:pt modelId="{185EAF24-4B03-4ED2-84F3-6B057FE07B7A}" type="pres">
      <dgm:prSet presAssocID="{C63A5AE2-4255-4689-B393-DB79B50546CF}" presName="points" presStyleCnt="0"/>
      <dgm:spPr/>
    </dgm:pt>
    <dgm:pt modelId="{710DC5D4-C659-45F6-B69D-50D14907624E}" type="pres">
      <dgm:prSet presAssocID="{FB298BCD-1FC7-4F34-9E45-831D10F90BBB}" presName="compositeA" presStyleCnt="0"/>
      <dgm:spPr/>
    </dgm:pt>
    <dgm:pt modelId="{92D695A6-A0DD-4005-B985-585481E44CC5}" type="pres">
      <dgm:prSet presAssocID="{FB298BCD-1FC7-4F34-9E45-831D10F90BBB}" presName="textA" presStyleLbl="revTx" presStyleIdx="0" presStyleCnt="4" custScaleX="286090" custScaleY="103630">
        <dgm:presLayoutVars>
          <dgm:bulletEnabled val="1"/>
        </dgm:presLayoutVars>
      </dgm:prSet>
      <dgm:spPr/>
      <dgm:t>
        <a:bodyPr/>
        <a:lstStyle/>
        <a:p>
          <a:endParaRPr lang="el-GR"/>
        </a:p>
      </dgm:t>
    </dgm:pt>
    <dgm:pt modelId="{DBC2829F-A97A-414A-B0C8-7ED32719153E}" type="pres">
      <dgm:prSet presAssocID="{FB298BCD-1FC7-4F34-9E45-831D10F90BBB}" presName="circleA" presStyleLbl="node1" presStyleIdx="0" presStyleCnt="4"/>
      <dgm:spPr/>
    </dgm:pt>
    <dgm:pt modelId="{803A8457-44BC-4F15-9658-648FCED5315B}" type="pres">
      <dgm:prSet presAssocID="{FB298BCD-1FC7-4F34-9E45-831D10F90BBB}" presName="spaceA" presStyleCnt="0"/>
      <dgm:spPr/>
    </dgm:pt>
    <dgm:pt modelId="{666FFEA7-49B7-4916-AAFB-FF44868A7E08}" type="pres">
      <dgm:prSet presAssocID="{4CAF49F3-299B-4BA1-B938-3748631C3FB1}" presName="space" presStyleCnt="0"/>
      <dgm:spPr/>
    </dgm:pt>
    <dgm:pt modelId="{0D2B9650-BCCE-4522-AD48-5183BEA53660}" type="pres">
      <dgm:prSet presAssocID="{EB316B67-3065-41D5-BF4B-D57B41117C2F}" presName="compositeB" presStyleCnt="0"/>
      <dgm:spPr/>
    </dgm:pt>
    <dgm:pt modelId="{8B485AAC-12D8-4F21-9F30-FC338E795A91}" type="pres">
      <dgm:prSet presAssocID="{EB316B67-3065-41D5-BF4B-D57B41117C2F}" presName="textB" presStyleLbl="revTx" presStyleIdx="1" presStyleCnt="4" custScaleX="407712" custScaleY="116216">
        <dgm:presLayoutVars>
          <dgm:bulletEnabled val="1"/>
        </dgm:presLayoutVars>
      </dgm:prSet>
      <dgm:spPr/>
      <dgm:t>
        <a:bodyPr/>
        <a:lstStyle/>
        <a:p>
          <a:endParaRPr lang="el-GR"/>
        </a:p>
      </dgm:t>
    </dgm:pt>
    <dgm:pt modelId="{D1FC1A72-2194-4313-BAC2-9BA40D317CA1}" type="pres">
      <dgm:prSet presAssocID="{EB316B67-3065-41D5-BF4B-D57B41117C2F}" presName="circleB" presStyleLbl="node1" presStyleIdx="1" presStyleCnt="4" custLinFactNeighborX="-7956" custLinFactNeighborY="12162"/>
      <dgm:spPr/>
    </dgm:pt>
    <dgm:pt modelId="{D73AAE3D-2DA5-4659-BC11-A6BE3A9AF8B9}" type="pres">
      <dgm:prSet presAssocID="{EB316B67-3065-41D5-BF4B-D57B41117C2F}" presName="spaceB" presStyleCnt="0"/>
      <dgm:spPr/>
    </dgm:pt>
    <dgm:pt modelId="{D098005B-998B-4704-A286-99895E074465}" type="pres">
      <dgm:prSet presAssocID="{BD83F38B-FF3C-4FDA-9146-6B11A10D97C1}" presName="space" presStyleCnt="0"/>
      <dgm:spPr/>
    </dgm:pt>
    <dgm:pt modelId="{FF06360D-161C-47A7-AF7D-1B5CD2C2EAD3}" type="pres">
      <dgm:prSet presAssocID="{E87827A8-3B1B-426F-B550-63C541B2D26F}" presName="compositeA" presStyleCnt="0"/>
      <dgm:spPr/>
    </dgm:pt>
    <dgm:pt modelId="{84A58720-4DE6-447D-A15E-C08408163272}" type="pres">
      <dgm:prSet presAssocID="{E87827A8-3B1B-426F-B550-63C541B2D26F}" presName="textA" presStyleLbl="revTx" presStyleIdx="2" presStyleCnt="4" custScaleX="322329">
        <dgm:presLayoutVars>
          <dgm:bulletEnabled val="1"/>
        </dgm:presLayoutVars>
      </dgm:prSet>
      <dgm:spPr/>
      <dgm:t>
        <a:bodyPr/>
        <a:lstStyle/>
        <a:p>
          <a:endParaRPr lang="el-GR"/>
        </a:p>
      </dgm:t>
    </dgm:pt>
    <dgm:pt modelId="{0B5F6A48-0D69-4282-852B-F1289E250723}" type="pres">
      <dgm:prSet presAssocID="{E87827A8-3B1B-426F-B550-63C541B2D26F}" presName="circleA" presStyleLbl="node1" presStyleIdx="2" presStyleCnt="4"/>
      <dgm:spPr/>
    </dgm:pt>
    <dgm:pt modelId="{DE461793-6125-47A6-8D24-6B7DD2F4E168}" type="pres">
      <dgm:prSet presAssocID="{E87827A8-3B1B-426F-B550-63C541B2D26F}" presName="spaceA" presStyleCnt="0"/>
      <dgm:spPr/>
    </dgm:pt>
    <dgm:pt modelId="{34085F3E-A2E3-43F8-9F08-5DCE0C34AFFA}" type="pres">
      <dgm:prSet presAssocID="{C1B62770-FDC5-487E-A245-CFD77EAF6CCA}" presName="space" presStyleCnt="0"/>
      <dgm:spPr/>
    </dgm:pt>
    <dgm:pt modelId="{2FDCB25F-0237-4AE6-BE98-CC3132BF143C}" type="pres">
      <dgm:prSet presAssocID="{1333161B-6854-4C43-939C-45A3C8CE526A}" presName="compositeB" presStyleCnt="0"/>
      <dgm:spPr/>
    </dgm:pt>
    <dgm:pt modelId="{A77DC5C0-9F6E-4F64-B608-6288DFEAE376}" type="pres">
      <dgm:prSet presAssocID="{1333161B-6854-4C43-939C-45A3C8CE526A}" presName="textB" presStyleLbl="revTx" presStyleIdx="3" presStyleCnt="4" custScaleX="252930" custScaleY="116216">
        <dgm:presLayoutVars>
          <dgm:bulletEnabled val="1"/>
        </dgm:presLayoutVars>
      </dgm:prSet>
      <dgm:spPr/>
      <dgm:t>
        <a:bodyPr/>
        <a:lstStyle/>
        <a:p>
          <a:endParaRPr lang="el-GR"/>
        </a:p>
      </dgm:t>
    </dgm:pt>
    <dgm:pt modelId="{F077DB58-D7D4-4B60-B5B1-C580234F5746}" type="pres">
      <dgm:prSet presAssocID="{1333161B-6854-4C43-939C-45A3C8CE526A}" presName="circleB" presStyleLbl="node1" presStyleIdx="3" presStyleCnt="4" custLinFactNeighborX="-940" custLinFactNeighborY="12162"/>
      <dgm:spPr/>
    </dgm:pt>
    <dgm:pt modelId="{B135B71F-167A-478C-809D-2EB3F54DF672}" type="pres">
      <dgm:prSet presAssocID="{1333161B-6854-4C43-939C-45A3C8CE526A}" presName="spaceB" presStyleCnt="0"/>
      <dgm:spPr/>
    </dgm:pt>
  </dgm:ptLst>
  <dgm:cxnLst>
    <dgm:cxn modelId="{C829FF9F-0963-4A49-B39A-51B2447FABFC}" srcId="{C63A5AE2-4255-4689-B393-DB79B50546CF}" destId="{1333161B-6854-4C43-939C-45A3C8CE526A}" srcOrd="3" destOrd="0" parTransId="{325C01BA-9C5A-45E1-8F1C-9AE067D95E7F}" sibTransId="{05E70354-2551-4A38-A14B-D0CF944852B7}"/>
    <dgm:cxn modelId="{080AAB27-0010-4E1B-8281-FDB2EDA42B60}" type="presOf" srcId="{E87827A8-3B1B-426F-B550-63C541B2D26F}" destId="{84A58720-4DE6-447D-A15E-C08408163272}" srcOrd="0" destOrd="0" presId="urn:microsoft.com/office/officeart/2005/8/layout/hProcess11"/>
    <dgm:cxn modelId="{AD72149A-DAD5-4179-ACA7-032E0BEE956D}" type="presOf" srcId="{FB298BCD-1FC7-4F34-9E45-831D10F90BBB}" destId="{92D695A6-A0DD-4005-B985-585481E44CC5}" srcOrd="0" destOrd="0" presId="urn:microsoft.com/office/officeart/2005/8/layout/hProcess11"/>
    <dgm:cxn modelId="{38C80E0D-9A5A-443D-AA81-35ADAED633F2}" srcId="{C63A5AE2-4255-4689-B393-DB79B50546CF}" destId="{EB316B67-3065-41D5-BF4B-D57B41117C2F}" srcOrd="1" destOrd="0" parTransId="{61260243-B696-48E7-9824-C9EDEC41B55C}" sibTransId="{BD83F38B-FF3C-4FDA-9146-6B11A10D97C1}"/>
    <dgm:cxn modelId="{0CA3AB12-1AF9-4A7A-AAA9-9D1DB44284B6}" type="presOf" srcId="{EB316B67-3065-41D5-BF4B-D57B41117C2F}" destId="{8B485AAC-12D8-4F21-9F30-FC338E795A91}" srcOrd="0" destOrd="0" presId="urn:microsoft.com/office/officeart/2005/8/layout/hProcess11"/>
    <dgm:cxn modelId="{D831FA74-499C-42C1-9000-E77C3093D0F0}" srcId="{C63A5AE2-4255-4689-B393-DB79B50546CF}" destId="{E87827A8-3B1B-426F-B550-63C541B2D26F}" srcOrd="2" destOrd="0" parTransId="{2D7D9F0F-FA23-4752-B99F-B070FA89A516}" sibTransId="{C1B62770-FDC5-487E-A245-CFD77EAF6CCA}"/>
    <dgm:cxn modelId="{BEFE36F0-59E6-4D25-98D8-B42F39B74162}" type="presOf" srcId="{C63A5AE2-4255-4689-B393-DB79B50546CF}" destId="{51C1AC55-085B-4913-81DE-F2DBD9B35A40}" srcOrd="0" destOrd="0" presId="urn:microsoft.com/office/officeart/2005/8/layout/hProcess11"/>
    <dgm:cxn modelId="{5AE00BBE-BD6B-40C6-AE62-A96BE0192F82}" srcId="{C63A5AE2-4255-4689-B393-DB79B50546CF}" destId="{FB298BCD-1FC7-4F34-9E45-831D10F90BBB}" srcOrd="0" destOrd="0" parTransId="{4A6BA0DE-4503-4AE5-A4CF-EFDFDFB63309}" sibTransId="{4CAF49F3-299B-4BA1-B938-3748631C3FB1}"/>
    <dgm:cxn modelId="{E78EE755-BB0F-4DD6-B7FE-4FD5A737F2C4}" type="presOf" srcId="{1333161B-6854-4C43-939C-45A3C8CE526A}" destId="{A77DC5C0-9F6E-4F64-B608-6288DFEAE376}" srcOrd="0" destOrd="0" presId="urn:microsoft.com/office/officeart/2005/8/layout/hProcess11"/>
    <dgm:cxn modelId="{48C864F9-72D7-442C-9FEF-D30095100335}" type="presParOf" srcId="{51C1AC55-085B-4913-81DE-F2DBD9B35A40}" destId="{58E884CB-F7AE-41AD-8FA4-0B917C23C117}" srcOrd="0" destOrd="0" presId="urn:microsoft.com/office/officeart/2005/8/layout/hProcess11"/>
    <dgm:cxn modelId="{F9CFB7F1-E882-417F-B996-8CA8D99C9F4F}" type="presParOf" srcId="{51C1AC55-085B-4913-81DE-F2DBD9B35A40}" destId="{185EAF24-4B03-4ED2-84F3-6B057FE07B7A}" srcOrd="1" destOrd="0" presId="urn:microsoft.com/office/officeart/2005/8/layout/hProcess11"/>
    <dgm:cxn modelId="{D308BB30-7A79-489B-ACC4-0378E235A6CC}" type="presParOf" srcId="{185EAF24-4B03-4ED2-84F3-6B057FE07B7A}" destId="{710DC5D4-C659-45F6-B69D-50D14907624E}" srcOrd="0" destOrd="0" presId="urn:microsoft.com/office/officeart/2005/8/layout/hProcess11"/>
    <dgm:cxn modelId="{1B9200CF-7082-450D-AA76-EDDB73F53AC0}" type="presParOf" srcId="{710DC5D4-C659-45F6-B69D-50D14907624E}" destId="{92D695A6-A0DD-4005-B985-585481E44CC5}" srcOrd="0" destOrd="0" presId="urn:microsoft.com/office/officeart/2005/8/layout/hProcess11"/>
    <dgm:cxn modelId="{4A9250C0-16C0-402F-9E06-A0DC83792DE6}" type="presParOf" srcId="{710DC5D4-C659-45F6-B69D-50D14907624E}" destId="{DBC2829F-A97A-414A-B0C8-7ED32719153E}" srcOrd="1" destOrd="0" presId="urn:microsoft.com/office/officeart/2005/8/layout/hProcess11"/>
    <dgm:cxn modelId="{70EF3018-CB3F-499A-AA1F-1AFF4302F074}" type="presParOf" srcId="{710DC5D4-C659-45F6-B69D-50D14907624E}" destId="{803A8457-44BC-4F15-9658-648FCED5315B}" srcOrd="2" destOrd="0" presId="urn:microsoft.com/office/officeart/2005/8/layout/hProcess11"/>
    <dgm:cxn modelId="{6A41C8D6-762D-49FD-ABCF-260CE37493F2}" type="presParOf" srcId="{185EAF24-4B03-4ED2-84F3-6B057FE07B7A}" destId="{666FFEA7-49B7-4916-AAFB-FF44868A7E08}" srcOrd="1" destOrd="0" presId="urn:microsoft.com/office/officeart/2005/8/layout/hProcess11"/>
    <dgm:cxn modelId="{080F048E-472D-4A3C-8E46-1DF233B68FA9}" type="presParOf" srcId="{185EAF24-4B03-4ED2-84F3-6B057FE07B7A}" destId="{0D2B9650-BCCE-4522-AD48-5183BEA53660}" srcOrd="2" destOrd="0" presId="urn:microsoft.com/office/officeart/2005/8/layout/hProcess11"/>
    <dgm:cxn modelId="{4233752B-8F80-4443-B9AF-D96D943FF160}" type="presParOf" srcId="{0D2B9650-BCCE-4522-AD48-5183BEA53660}" destId="{8B485AAC-12D8-4F21-9F30-FC338E795A91}" srcOrd="0" destOrd="0" presId="urn:microsoft.com/office/officeart/2005/8/layout/hProcess11"/>
    <dgm:cxn modelId="{B376DF24-6B0A-429E-AE14-9D02B1CD394A}" type="presParOf" srcId="{0D2B9650-BCCE-4522-AD48-5183BEA53660}" destId="{D1FC1A72-2194-4313-BAC2-9BA40D317CA1}" srcOrd="1" destOrd="0" presId="urn:microsoft.com/office/officeart/2005/8/layout/hProcess11"/>
    <dgm:cxn modelId="{B7A2C359-7421-4D9B-91D4-20F0907EBDAA}" type="presParOf" srcId="{0D2B9650-BCCE-4522-AD48-5183BEA53660}" destId="{D73AAE3D-2DA5-4659-BC11-A6BE3A9AF8B9}" srcOrd="2" destOrd="0" presId="urn:microsoft.com/office/officeart/2005/8/layout/hProcess11"/>
    <dgm:cxn modelId="{40DE528D-977E-4571-92C9-9404B75C6F91}" type="presParOf" srcId="{185EAF24-4B03-4ED2-84F3-6B057FE07B7A}" destId="{D098005B-998B-4704-A286-99895E074465}" srcOrd="3" destOrd="0" presId="urn:microsoft.com/office/officeart/2005/8/layout/hProcess11"/>
    <dgm:cxn modelId="{85654729-04B5-42C9-A2AE-01D8511E8101}" type="presParOf" srcId="{185EAF24-4B03-4ED2-84F3-6B057FE07B7A}" destId="{FF06360D-161C-47A7-AF7D-1B5CD2C2EAD3}" srcOrd="4" destOrd="0" presId="urn:microsoft.com/office/officeart/2005/8/layout/hProcess11"/>
    <dgm:cxn modelId="{AD9C671D-67A9-4278-A6AC-8263B7604BD3}" type="presParOf" srcId="{FF06360D-161C-47A7-AF7D-1B5CD2C2EAD3}" destId="{84A58720-4DE6-447D-A15E-C08408163272}" srcOrd="0" destOrd="0" presId="urn:microsoft.com/office/officeart/2005/8/layout/hProcess11"/>
    <dgm:cxn modelId="{6E2357A5-E66D-4090-9584-0DB09A66528C}" type="presParOf" srcId="{FF06360D-161C-47A7-AF7D-1B5CD2C2EAD3}" destId="{0B5F6A48-0D69-4282-852B-F1289E250723}" srcOrd="1" destOrd="0" presId="urn:microsoft.com/office/officeart/2005/8/layout/hProcess11"/>
    <dgm:cxn modelId="{F3D198F7-84DF-45B6-A767-8C63BF865832}" type="presParOf" srcId="{FF06360D-161C-47A7-AF7D-1B5CD2C2EAD3}" destId="{DE461793-6125-47A6-8D24-6B7DD2F4E168}" srcOrd="2" destOrd="0" presId="urn:microsoft.com/office/officeart/2005/8/layout/hProcess11"/>
    <dgm:cxn modelId="{E655E02A-0FA7-4A5E-8DD7-BCA3DD7933B3}" type="presParOf" srcId="{185EAF24-4B03-4ED2-84F3-6B057FE07B7A}" destId="{34085F3E-A2E3-43F8-9F08-5DCE0C34AFFA}" srcOrd="5" destOrd="0" presId="urn:microsoft.com/office/officeart/2005/8/layout/hProcess11"/>
    <dgm:cxn modelId="{2057FD76-5673-4E98-AAE4-CE2D056D2401}" type="presParOf" srcId="{185EAF24-4B03-4ED2-84F3-6B057FE07B7A}" destId="{2FDCB25F-0237-4AE6-BE98-CC3132BF143C}" srcOrd="6" destOrd="0" presId="urn:microsoft.com/office/officeart/2005/8/layout/hProcess11"/>
    <dgm:cxn modelId="{8294A05D-DCB3-4990-A6E3-65E4F31DA7E3}" type="presParOf" srcId="{2FDCB25F-0237-4AE6-BE98-CC3132BF143C}" destId="{A77DC5C0-9F6E-4F64-B608-6288DFEAE376}" srcOrd="0" destOrd="0" presId="urn:microsoft.com/office/officeart/2005/8/layout/hProcess11"/>
    <dgm:cxn modelId="{07D343A1-AFF4-4444-B488-9414BCC69415}" type="presParOf" srcId="{2FDCB25F-0237-4AE6-BE98-CC3132BF143C}" destId="{F077DB58-D7D4-4B60-B5B1-C580234F5746}" srcOrd="1" destOrd="0" presId="urn:microsoft.com/office/officeart/2005/8/layout/hProcess11"/>
    <dgm:cxn modelId="{687FD1D9-3C67-4581-8289-A65CC00B57DD}" type="presParOf" srcId="{2FDCB25F-0237-4AE6-BE98-CC3132BF143C}" destId="{B135B71F-167A-478C-809D-2EB3F54DF672}" srcOrd="2" destOrd="0" presId="urn:microsoft.com/office/officeart/2005/8/layout/hProcess1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214EAD7-1E7A-41A5-8E72-D171DD9E8AF2}" type="doc">
      <dgm:prSet loTypeId="urn:microsoft.com/office/officeart/2005/8/layout/matrix3" loCatId="matrix" qsTypeId="urn:microsoft.com/office/officeart/2005/8/quickstyle/simple1" qsCatId="simple" csTypeId="urn:microsoft.com/office/officeart/2005/8/colors/colorful5" csCatId="colorful" phldr="1"/>
      <dgm:spPr/>
      <dgm:t>
        <a:bodyPr/>
        <a:lstStyle/>
        <a:p>
          <a:endParaRPr lang="el-GR"/>
        </a:p>
      </dgm:t>
    </dgm:pt>
    <dgm:pt modelId="{91DB67F9-5967-4A99-80A7-6CBC316A9C56}">
      <dgm:prSet custT="1"/>
      <dgm:spPr/>
      <dgm:t>
        <a:bodyPr/>
        <a:lstStyle/>
        <a:p>
          <a:pPr rtl="0"/>
          <a:r>
            <a:rPr lang="el-GR" sz="1050" dirty="0" smtClean="0">
              <a:solidFill>
                <a:schemeClr val="tx1"/>
              </a:solidFill>
            </a:rPr>
            <a:t>Οι μαθητές-</a:t>
          </a:r>
          <a:r>
            <a:rPr lang="el-GR" sz="1050" dirty="0" err="1" smtClean="0">
              <a:solidFill>
                <a:schemeClr val="tx1"/>
              </a:solidFill>
            </a:rPr>
            <a:t>τριες</a:t>
          </a:r>
          <a:r>
            <a:rPr lang="el-GR" sz="1050" dirty="0" smtClean="0">
              <a:solidFill>
                <a:schemeClr val="tx1"/>
              </a:solidFill>
            </a:rPr>
            <a:t> καλούνται να εργαστούν πάνω σε μια συγκεκριμένη σύγκρουση, αυτή που έχει συζητηθεί  στο πρώτο εργαστήριο. Ο στόχος αυτού του πρώτου βήματος είναι να προσδιορίσει με σαφήνεια τις κοινές αιτίες και τις συνέπειες της σύγκρουσης (μια διαφωνία μέσω της οποίας οι εμπλεκόμενες πλευρές αντιλαμβάνονται μια απειλή, ένα φόβο, άγχος, θυμό, μια  ανησυχία τους.</a:t>
          </a:r>
          <a:endParaRPr lang="el-GR" sz="1050" dirty="0">
            <a:solidFill>
              <a:schemeClr val="tx1"/>
            </a:solidFill>
          </a:endParaRPr>
        </a:p>
      </dgm:t>
    </dgm:pt>
    <dgm:pt modelId="{8926F88D-6B84-4674-B360-C8D865FC8394}" type="parTrans" cxnId="{FEDC7771-970A-41B7-BF49-F9E967F2618D}">
      <dgm:prSet/>
      <dgm:spPr/>
      <dgm:t>
        <a:bodyPr/>
        <a:lstStyle/>
        <a:p>
          <a:endParaRPr lang="el-GR"/>
        </a:p>
      </dgm:t>
    </dgm:pt>
    <dgm:pt modelId="{1EBD8377-1CBE-4B0C-89BF-8E74475F001D}" type="sibTrans" cxnId="{FEDC7771-970A-41B7-BF49-F9E967F2618D}">
      <dgm:prSet/>
      <dgm:spPr/>
      <dgm:t>
        <a:bodyPr/>
        <a:lstStyle/>
        <a:p>
          <a:endParaRPr lang="el-GR"/>
        </a:p>
      </dgm:t>
    </dgm:pt>
    <dgm:pt modelId="{75443B3E-B7C7-46EA-8C13-3338697413D1}">
      <dgm:prSet custT="1"/>
      <dgm:spPr/>
      <dgm:t>
        <a:bodyPr/>
        <a:lstStyle/>
        <a:p>
          <a:pPr rtl="0"/>
          <a:r>
            <a:rPr lang="el-GR" sz="1100" b="1" dirty="0" smtClean="0">
              <a:solidFill>
                <a:schemeClr val="tx1"/>
              </a:solidFill>
            </a:rPr>
            <a:t>Βήμα </a:t>
          </a:r>
          <a:r>
            <a:rPr lang="en-GB" sz="1100" b="1" dirty="0" smtClean="0">
              <a:solidFill>
                <a:schemeClr val="tx1"/>
              </a:solidFill>
            </a:rPr>
            <a:t>1 – </a:t>
          </a:r>
          <a:r>
            <a:rPr lang="el-GR" sz="1100" b="1" dirty="0" smtClean="0">
              <a:solidFill>
                <a:schemeClr val="tx1"/>
              </a:solidFill>
            </a:rPr>
            <a:t>Διάγνωση (</a:t>
          </a:r>
          <a:r>
            <a:rPr lang="en-GB" sz="1100" b="1" dirty="0" smtClean="0">
              <a:solidFill>
                <a:schemeClr val="tx1"/>
              </a:solidFill>
            </a:rPr>
            <a:t>20’</a:t>
          </a:r>
          <a:r>
            <a:rPr lang="el-GR" sz="1100" b="1" dirty="0" smtClean="0">
              <a:solidFill>
                <a:schemeClr val="tx1"/>
              </a:solidFill>
            </a:rPr>
            <a:t>)</a:t>
          </a:r>
          <a:r>
            <a:rPr lang="en-US" sz="1100" b="1" dirty="0" smtClean="0">
              <a:solidFill>
                <a:schemeClr val="tx1"/>
              </a:solidFill>
            </a:rPr>
            <a:t>:</a:t>
          </a:r>
          <a:r>
            <a:rPr lang="el-GR" sz="1100" dirty="0" smtClean="0">
              <a:solidFill>
                <a:schemeClr val="tx1"/>
              </a:solidFill>
            </a:rPr>
            <a:t> </a:t>
          </a:r>
          <a:r>
            <a:rPr lang="en-US" sz="1100" dirty="0" smtClean="0">
              <a:solidFill>
                <a:schemeClr val="tx1"/>
              </a:solidFill>
            </a:rPr>
            <a:t>o</a:t>
          </a:r>
          <a:r>
            <a:rPr lang="el-GR" sz="1100" dirty="0" smtClean="0">
              <a:solidFill>
                <a:schemeClr val="tx1"/>
              </a:solidFill>
            </a:rPr>
            <a:t>ι μαθητές-</a:t>
          </a:r>
          <a:r>
            <a:rPr lang="el-GR" sz="1100" dirty="0" err="1" smtClean="0">
              <a:solidFill>
                <a:schemeClr val="tx1"/>
              </a:solidFill>
            </a:rPr>
            <a:t>τριες</a:t>
          </a:r>
          <a:r>
            <a:rPr lang="el-GR" sz="1100" dirty="0" smtClean="0">
              <a:solidFill>
                <a:schemeClr val="tx1"/>
              </a:solidFill>
            </a:rPr>
            <a:t> καλούνται να κάνουν μια </a:t>
          </a:r>
          <a:r>
            <a:rPr lang="el-GR" sz="1100" b="1" dirty="0" smtClean="0">
              <a:solidFill>
                <a:schemeClr val="tx1"/>
              </a:solidFill>
            </a:rPr>
            <a:t>Διάγνωση</a:t>
          </a:r>
          <a:r>
            <a:rPr lang="el-GR" sz="1100" dirty="0" smtClean="0">
              <a:solidFill>
                <a:schemeClr val="tx1"/>
              </a:solidFill>
            </a:rPr>
            <a:t>, μια διαδικασία εντοπισμού των αιτιών της σύγκρουσης.</a:t>
          </a:r>
          <a:endParaRPr lang="el-GR" sz="1100" dirty="0">
            <a:solidFill>
              <a:schemeClr val="tx1"/>
            </a:solidFill>
          </a:endParaRPr>
        </a:p>
      </dgm:t>
    </dgm:pt>
    <dgm:pt modelId="{E3AF5599-B42D-4680-9DA9-F6F0DE5CDA10}" type="parTrans" cxnId="{1D042693-D688-472E-8DF3-6795103B6855}">
      <dgm:prSet/>
      <dgm:spPr/>
      <dgm:t>
        <a:bodyPr/>
        <a:lstStyle/>
        <a:p>
          <a:endParaRPr lang="el-GR"/>
        </a:p>
      </dgm:t>
    </dgm:pt>
    <dgm:pt modelId="{A14F96B6-B927-4753-91C7-B4343B3AAF47}" type="sibTrans" cxnId="{1D042693-D688-472E-8DF3-6795103B6855}">
      <dgm:prSet/>
      <dgm:spPr/>
      <dgm:t>
        <a:bodyPr/>
        <a:lstStyle/>
        <a:p>
          <a:endParaRPr lang="el-GR"/>
        </a:p>
      </dgm:t>
    </dgm:pt>
    <dgm:pt modelId="{CFAF046C-2A77-4076-980F-50A925A33FF0}">
      <dgm:prSet custT="1"/>
      <dgm:spPr/>
      <dgm:t>
        <a:bodyPr/>
        <a:lstStyle/>
        <a:p>
          <a:pPr rtl="0"/>
          <a:r>
            <a:rPr lang="el-GR" sz="1000" b="1" dirty="0" smtClean="0">
              <a:solidFill>
                <a:schemeClr val="tx1"/>
              </a:solidFill>
            </a:rPr>
            <a:t>Βήμα 2 </a:t>
          </a:r>
          <a:r>
            <a:rPr lang="en-GB" sz="1000" b="1" dirty="0" smtClean="0">
              <a:solidFill>
                <a:schemeClr val="tx1"/>
              </a:solidFill>
            </a:rPr>
            <a:t>– </a:t>
          </a:r>
          <a:r>
            <a:rPr lang="el-GR" sz="1000" b="1" dirty="0" smtClean="0">
              <a:solidFill>
                <a:schemeClr val="tx1"/>
              </a:solidFill>
            </a:rPr>
            <a:t>Πρόγνωση</a:t>
          </a:r>
          <a:r>
            <a:rPr lang="en-GB" sz="1000" b="1" dirty="0" smtClean="0">
              <a:solidFill>
                <a:schemeClr val="tx1"/>
              </a:solidFill>
            </a:rPr>
            <a:t> </a:t>
          </a:r>
          <a:r>
            <a:rPr lang="el-GR" sz="1000" b="1" dirty="0" smtClean="0">
              <a:solidFill>
                <a:schemeClr val="tx1"/>
              </a:solidFill>
            </a:rPr>
            <a:t>(</a:t>
          </a:r>
          <a:r>
            <a:rPr lang="en-GB" sz="1000" b="1" dirty="0" smtClean="0">
              <a:solidFill>
                <a:schemeClr val="tx1"/>
              </a:solidFill>
            </a:rPr>
            <a:t>45’</a:t>
          </a:r>
          <a:r>
            <a:rPr lang="el-GR" sz="1000" b="1" dirty="0" smtClean="0">
              <a:solidFill>
                <a:schemeClr val="tx1"/>
              </a:solidFill>
            </a:rPr>
            <a:t>)</a:t>
          </a:r>
          <a:r>
            <a:rPr lang="en-US" sz="1000" b="1" dirty="0" smtClean="0">
              <a:solidFill>
                <a:schemeClr val="tx1"/>
              </a:solidFill>
            </a:rPr>
            <a:t>:</a:t>
          </a:r>
          <a:r>
            <a:rPr lang="en-GB" sz="1000" dirty="0" smtClean="0">
              <a:solidFill>
                <a:schemeClr val="tx1"/>
              </a:solidFill>
            </a:rPr>
            <a:t> </a:t>
          </a:r>
          <a:r>
            <a:rPr lang="el-GR" sz="1000" dirty="0" smtClean="0">
              <a:solidFill>
                <a:schemeClr val="tx1"/>
              </a:solidFill>
            </a:rPr>
            <a:t>οι μαθητές-</a:t>
          </a:r>
          <a:r>
            <a:rPr lang="el-GR" sz="1000" dirty="0" err="1" smtClean="0">
              <a:solidFill>
                <a:schemeClr val="tx1"/>
              </a:solidFill>
            </a:rPr>
            <a:t>τριες</a:t>
          </a:r>
          <a:r>
            <a:rPr lang="en-GB" sz="1000" dirty="0" smtClean="0">
              <a:solidFill>
                <a:schemeClr val="tx1"/>
              </a:solidFill>
            </a:rPr>
            <a:t> </a:t>
          </a:r>
          <a:r>
            <a:rPr lang="en-GB" sz="1000" dirty="0" err="1" smtClean="0">
              <a:solidFill>
                <a:schemeClr val="tx1"/>
              </a:solidFill>
            </a:rPr>
            <a:t>καλούνται</a:t>
          </a:r>
          <a:r>
            <a:rPr lang="en-GB" sz="1000" dirty="0" smtClean="0">
              <a:solidFill>
                <a:schemeClr val="tx1"/>
              </a:solidFill>
            </a:rPr>
            <a:t> </a:t>
          </a:r>
          <a:r>
            <a:rPr lang="en-GB" sz="1000" dirty="0" err="1" smtClean="0">
              <a:solidFill>
                <a:schemeClr val="tx1"/>
              </a:solidFill>
            </a:rPr>
            <a:t>να</a:t>
          </a:r>
          <a:r>
            <a:rPr lang="en-GB" sz="1000" dirty="0" smtClean="0">
              <a:solidFill>
                <a:schemeClr val="tx1"/>
              </a:solidFill>
            </a:rPr>
            <a:t> </a:t>
          </a:r>
          <a:r>
            <a:rPr lang="en-GB" sz="1000" dirty="0" err="1" smtClean="0">
              <a:solidFill>
                <a:schemeClr val="tx1"/>
              </a:solidFill>
            </a:rPr>
            <a:t>αναπτύξουν</a:t>
          </a:r>
          <a:r>
            <a:rPr lang="en-GB" sz="1000" dirty="0" smtClean="0">
              <a:solidFill>
                <a:schemeClr val="tx1"/>
              </a:solidFill>
            </a:rPr>
            <a:t> </a:t>
          </a:r>
          <a:r>
            <a:rPr lang="en-GB" sz="1000" dirty="0" err="1" smtClean="0">
              <a:solidFill>
                <a:schemeClr val="tx1"/>
              </a:solidFill>
            </a:rPr>
            <a:t>την</a:t>
          </a:r>
          <a:r>
            <a:rPr lang="en-GB" sz="1000" dirty="0" smtClean="0">
              <a:solidFill>
                <a:schemeClr val="tx1"/>
              </a:solidFill>
            </a:rPr>
            <a:t> </a:t>
          </a:r>
          <a:r>
            <a:rPr lang="en-GB" sz="1000" b="1" dirty="0" err="1" smtClean="0">
              <a:solidFill>
                <a:schemeClr val="tx1"/>
              </a:solidFill>
            </a:rPr>
            <a:t>Πρόγνωση</a:t>
          </a:r>
          <a:r>
            <a:rPr lang="el-GR" sz="1000" b="1" dirty="0" smtClean="0">
              <a:solidFill>
                <a:schemeClr val="tx1"/>
              </a:solidFill>
            </a:rPr>
            <a:t>, τ</a:t>
          </a:r>
          <a:r>
            <a:rPr lang="en-GB" sz="1000" dirty="0" smtClean="0">
              <a:solidFill>
                <a:schemeClr val="tx1"/>
              </a:solidFill>
            </a:rPr>
            <a:t>η</a:t>
          </a:r>
          <a:r>
            <a:rPr lang="el-GR" sz="1000" dirty="0" smtClean="0">
              <a:solidFill>
                <a:schemeClr val="tx1"/>
              </a:solidFill>
            </a:rPr>
            <a:t>ν</a:t>
          </a:r>
          <a:r>
            <a:rPr lang="en-GB" sz="1000" dirty="0" smtClean="0">
              <a:solidFill>
                <a:schemeClr val="tx1"/>
              </a:solidFill>
            </a:rPr>
            <a:t> </a:t>
          </a:r>
          <a:r>
            <a:rPr lang="en-GB" sz="1000" dirty="0" err="1" smtClean="0">
              <a:solidFill>
                <a:schemeClr val="tx1"/>
              </a:solidFill>
            </a:rPr>
            <a:t>ανάλυση</a:t>
          </a:r>
          <a:r>
            <a:rPr lang="en-GB" sz="1000" dirty="0" smtClean="0">
              <a:solidFill>
                <a:schemeClr val="tx1"/>
              </a:solidFill>
            </a:rPr>
            <a:t> </a:t>
          </a:r>
          <a:r>
            <a:rPr lang="en-GB" sz="1000" dirty="0" err="1" smtClean="0">
              <a:solidFill>
                <a:schemeClr val="tx1"/>
              </a:solidFill>
            </a:rPr>
            <a:t>των</a:t>
          </a:r>
          <a:r>
            <a:rPr lang="en-GB" sz="1000" dirty="0" smtClean="0">
              <a:solidFill>
                <a:schemeClr val="tx1"/>
              </a:solidFill>
            </a:rPr>
            <a:t> </a:t>
          </a:r>
          <a:r>
            <a:rPr lang="en-GB" sz="1000" dirty="0" err="1" smtClean="0">
              <a:solidFill>
                <a:schemeClr val="tx1"/>
              </a:solidFill>
            </a:rPr>
            <a:t>άμεσων</a:t>
          </a:r>
          <a:r>
            <a:rPr lang="en-GB" sz="1000" dirty="0" smtClean="0">
              <a:solidFill>
                <a:schemeClr val="tx1"/>
              </a:solidFill>
            </a:rPr>
            <a:t> </a:t>
          </a:r>
          <a:r>
            <a:rPr lang="en-GB" sz="1000" dirty="0" err="1" smtClean="0">
              <a:solidFill>
                <a:schemeClr val="tx1"/>
              </a:solidFill>
            </a:rPr>
            <a:t>συνεπειών</a:t>
          </a:r>
          <a:r>
            <a:rPr lang="en-GB" sz="1000" dirty="0" smtClean="0">
              <a:solidFill>
                <a:schemeClr val="tx1"/>
              </a:solidFill>
            </a:rPr>
            <a:t> </a:t>
          </a:r>
          <a:r>
            <a:rPr lang="en-GB" sz="1000" dirty="0" err="1" smtClean="0">
              <a:solidFill>
                <a:schemeClr val="tx1"/>
              </a:solidFill>
            </a:rPr>
            <a:t>αυτού</a:t>
          </a:r>
          <a:r>
            <a:rPr lang="en-GB" sz="1000" dirty="0" smtClean="0">
              <a:solidFill>
                <a:schemeClr val="tx1"/>
              </a:solidFill>
            </a:rPr>
            <a:t> </a:t>
          </a:r>
          <a:r>
            <a:rPr lang="en-GB" sz="1000" dirty="0" err="1" smtClean="0">
              <a:solidFill>
                <a:schemeClr val="tx1"/>
              </a:solidFill>
            </a:rPr>
            <a:t>του</a:t>
          </a:r>
          <a:r>
            <a:rPr lang="en-GB" sz="1000" dirty="0" smtClean="0">
              <a:solidFill>
                <a:schemeClr val="tx1"/>
              </a:solidFill>
            </a:rPr>
            <a:t> </a:t>
          </a:r>
          <a:r>
            <a:rPr lang="en-GB" sz="1000" dirty="0" err="1" smtClean="0">
              <a:solidFill>
                <a:schemeClr val="tx1"/>
              </a:solidFill>
            </a:rPr>
            <a:t>είδους</a:t>
          </a:r>
          <a:r>
            <a:rPr lang="en-GB" sz="1000" dirty="0" smtClean="0">
              <a:solidFill>
                <a:schemeClr val="tx1"/>
              </a:solidFill>
            </a:rPr>
            <a:t> </a:t>
          </a:r>
          <a:r>
            <a:rPr lang="en-GB" sz="1000" dirty="0" err="1" smtClean="0">
              <a:solidFill>
                <a:schemeClr val="tx1"/>
              </a:solidFill>
            </a:rPr>
            <a:t>σύγκρουσης</a:t>
          </a:r>
          <a:r>
            <a:rPr lang="en-GB" sz="1000" dirty="0" smtClean="0">
              <a:solidFill>
                <a:schemeClr val="tx1"/>
              </a:solidFill>
            </a:rPr>
            <a:t>).</a:t>
          </a:r>
          <a:r>
            <a:rPr lang="el-GR" sz="1000" dirty="0" smtClean="0">
              <a:solidFill>
                <a:schemeClr val="tx1"/>
              </a:solidFill>
            </a:rPr>
            <a:t> Ο </a:t>
          </a:r>
          <a:r>
            <a:rPr lang="el-GR" sz="1000" dirty="0" err="1" smtClean="0">
              <a:solidFill>
                <a:schemeClr val="tx1"/>
              </a:solidFill>
            </a:rPr>
            <a:t>εκπ</a:t>
          </a:r>
          <a:r>
            <a:rPr lang="el-GR" sz="1000" dirty="0" smtClean="0">
              <a:solidFill>
                <a:schemeClr val="tx1"/>
              </a:solidFill>
            </a:rPr>
            <a:t>/</a:t>
          </a:r>
          <a:r>
            <a:rPr lang="el-GR" sz="1000" dirty="0" err="1" smtClean="0">
              <a:solidFill>
                <a:schemeClr val="tx1"/>
              </a:solidFill>
            </a:rPr>
            <a:t>κός</a:t>
          </a:r>
          <a:r>
            <a:rPr lang="el-GR" sz="1000" dirty="0" smtClean="0">
              <a:solidFill>
                <a:schemeClr val="tx1"/>
              </a:solidFill>
            </a:rPr>
            <a:t> συνοψίζει και παρουσιάζει στην ομάδα ερωτήσεις που έχουν προκύψει. Καθώς ο καθένας εκφράζει τις προσωπικές του ερωτήσεις, οι άλλοι θα πρέπει να τις σημειώνουν στο τετράδιό τους.</a:t>
          </a:r>
          <a:endParaRPr lang="el-GR" sz="1000" dirty="0">
            <a:solidFill>
              <a:schemeClr val="tx1"/>
            </a:solidFill>
          </a:endParaRPr>
        </a:p>
      </dgm:t>
    </dgm:pt>
    <dgm:pt modelId="{E844950D-178C-4764-A6C0-B35F3B0EB4BD}" type="parTrans" cxnId="{AF7D5A02-2BA3-4D2C-9159-B1BB21AC4121}">
      <dgm:prSet/>
      <dgm:spPr/>
      <dgm:t>
        <a:bodyPr/>
        <a:lstStyle/>
        <a:p>
          <a:endParaRPr lang="el-GR"/>
        </a:p>
      </dgm:t>
    </dgm:pt>
    <dgm:pt modelId="{0FD0B2C5-354B-4D04-A30C-1442B4DD2F08}" type="sibTrans" cxnId="{AF7D5A02-2BA3-4D2C-9159-B1BB21AC4121}">
      <dgm:prSet/>
      <dgm:spPr/>
      <dgm:t>
        <a:bodyPr/>
        <a:lstStyle/>
        <a:p>
          <a:endParaRPr lang="el-GR"/>
        </a:p>
      </dgm:t>
    </dgm:pt>
    <dgm:pt modelId="{39006704-5EC2-47F2-A5F3-5FB3E27653E8}">
      <dgm:prSet custT="1"/>
      <dgm:spPr/>
      <dgm:t>
        <a:bodyPr/>
        <a:lstStyle/>
        <a:p>
          <a:pPr rtl="0"/>
          <a:r>
            <a:rPr lang="el-GR" sz="1000" b="1" dirty="0" smtClean="0">
              <a:solidFill>
                <a:schemeClr val="tx1"/>
              </a:solidFill>
            </a:rPr>
            <a:t>Βήμα </a:t>
          </a:r>
          <a:r>
            <a:rPr lang="en-GB" sz="1000" b="1" dirty="0" smtClean="0">
              <a:solidFill>
                <a:schemeClr val="tx1"/>
              </a:solidFill>
            </a:rPr>
            <a:t>3 –  </a:t>
          </a:r>
          <a:r>
            <a:rPr lang="el-GR" sz="1000" b="1" dirty="0" smtClean="0">
              <a:solidFill>
                <a:schemeClr val="tx1"/>
              </a:solidFill>
            </a:rPr>
            <a:t>Θεραπεία (</a:t>
          </a:r>
          <a:r>
            <a:rPr lang="en-GB" sz="1000" b="1" dirty="0" smtClean="0">
              <a:solidFill>
                <a:schemeClr val="tx1"/>
              </a:solidFill>
            </a:rPr>
            <a:t>45’</a:t>
          </a:r>
          <a:r>
            <a:rPr lang="el-GR" sz="1000" b="1" dirty="0" smtClean="0">
              <a:solidFill>
                <a:schemeClr val="tx1"/>
              </a:solidFill>
            </a:rPr>
            <a:t>)</a:t>
          </a:r>
          <a:r>
            <a:rPr lang="en-US" sz="1000" b="1" dirty="0" smtClean="0">
              <a:solidFill>
                <a:schemeClr val="tx1"/>
              </a:solidFill>
            </a:rPr>
            <a:t>:</a:t>
          </a:r>
          <a:r>
            <a:rPr lang="en-GB" sz="1000" dirty="0" smtClean="0">
              <a:solidFill>
                <a:schemeClr val="tx1"/>
              </a:solidFill>
            </a:rPr>
            <a:t> </a:t>
          </a:r>
          <a:r>
            <a:rPr lang="en-GB" sz="1000" dirty="0" err="1" smtClean="0">
              <a:solidFill>
                <a:schemeClr val="tx1"/>
              </a:solidFill>
            </a:rPr>
            <a:t>συζ</a:t>
          </a:r>
          <a:r>
            <a:rPr lang="el-GR" sz="1000" dirty="0" err="1" smtClean="0">
              <a:solidFill>
                <a:schemeClr val="tx1"/>
              </a:solidFill>
            </a:rPr>
            <a:t>ήτηση</a:t>
          </a:r>
          <a:r>
            <a:rPr lang="el-GR" sz="1000" dirty="0" smtClean="0">
              <a:solidFill>
                <a:schemeClr val="tx1"/>
              </a:solidFill>
            </a:rPr>
            <a:t> για τις</a:t>
          </a:r>
          <a:r>
            <a:rPr lang="en-GB" sz="1000" dirty="0" smtClean="0">
              <a:solidFill>
                <a:schemeClr val="tx1"/>
              </a:solidFill>
            </a:rPr>
            <a:t> </a:t>
          </a:r>
          <a:r>
            <a:rPr lang="en-GB" sz="1000" dirty="0" err="1" smtClean="0">
              <a:solidFill>
                <a:schemeClr val="tx1"/>
              </a:solidFill>
            </a:rPr>
            <a:t>προοπτικές</a:t>
          </a:r>
          <a:r>
            <a:rPr lang="en-GB" sz="1000" dirty="0" smtClean="0">
              <a:solidFill>
                <a:schemeClr val="tx1"/>
              </a:solidFill>
            </a:rPr>
            <a:t> </a:t>
          </a:r>
          <a:r>
            <a:rPr lang="en-GB" sz="1000" b="1" dirty="0" err="1" smtClean="0">
              <a:solidFill>
                <a:schemeClr val="tx1"/>
              </a:solidFill>
            </a:rPr>
            <a:t>Θεραπείας</a:t>
          </a:r>
          <a:r>
            <a:rPr lang="el-GR" sz="1000" b="1" dirty="0" smtClean="0">
              <a:solidFill>
                <a:schemeClr val="tx1"/>
              </a:solidFill>
            </a:rPr>
            <a:t>,</a:t>
          </a:r>
          <a:r>
            <a:rPr lang="en-GB" sz="1000" b="1" dirty="0" smtClean="0">
              <a:solidFill>
                <a:schemeClr val="tx1"/>
              </a:solidFill>
            </a:rPr>
            <a:t> </a:t>
          </a:r>
          <a:r>
            <a:rPr lang="en-GB" sz="1000" dirty="0" err="1" smtClean="0">
              <a:solidFill>
                <a:schemeClr val="tx1"/>
              </a:solidFill>
            </a:rPr>
            <a:t>για</a:t>
          </a:r>
          <a:r>
            <a:rPr lang="en-GB" sz="1000" dirty="0" smtClean="0">
              <a:solidFill>
                <a:schemeClr val="tx1"/>
              </a:solidFill>
            </a:rPr>
            <a:t> </a:t>
          </a:r>
          <a:r>
            <a:rPr lang="en-GB" sz="1000" dirty="0" err="1" smtClean="0">
              <a:solidFill>
                <a:schemeClr val="tx1"/>
              </a:solidFill>
            </a:rPr>
            <a:t>το</a:t>
          </a:r>
          <a:r>
            <a:rPr lang="en-GB" sz="1000" dirty="0" smtClean="0">
              <a:solidFill>
                <a:schemeClr val="tx1"/>
              </a:solidFill>
            </a:rPr>
            <a:t> </a:t>
          </a:r>
          <a:r>
            <a:rPr lang="en-GB" sz="1000" dirty="0" err="1" smtClean="0">
              <a:solidFill>
                <a:schemeClr val="tx1"/>
              </a:solidFill>
            </a:rPr>
            <a:t>πώς</a:t>
          </a:r>
          <a:r>
            <a:rPr lang="en-GB" sz="1000" dirty="0" smtClean="0">
              <a:solidFill>
                <a:schemeClr val="tx1"/>
              </a:solidFill>
            </a:rPr>
            <a:t> </a:t>
          </a:r>
          <a:r>
            <a:rPr lang="en-GB" sz="1000" dirty="0" err="1" smtClean="0">
              <a:solidFill>
                <a:schemeClr val="tx1"/>
              </a:solidFill>
            </a:rPr>
            <a:t>μπορεί</a:t>
          </a:r>
          <a:r>
            <a:rPr lang="en-GB" sz="1000" dirty="0" smtClean="0">
              <a:solidFill>
                <a:schemeClr val="tx1"/>
              </a:solidFill>
            </a:rPr>
            <a:t> </a:t>
          </a:r>
          <a:r>
            <a:rPr lang="en-GB" sz="1000" dirty="0" err="1" smtClean="0">
              <a:solidFill>
                <a:schemeClr val="tx1"/>
              </a:solidFill>
            </a:rPr>
            <a:t>να</a:t>
          </a:r>
          <a:r>
            <a:rPr lang="en-GB" sz="1000" dirty="0" smtClean="0">
              <a:solidFill>
                <a:schemeClr val="tx1"/>
              </a:solidFill>
            </a:rPr>
            <a:t> </a:t>
          </a:r>
          <a:r>
            <a:rPr lang="en-GB" sz="1000" dirty="0" err="1" smtClean="0">
              <a:solidFill>
                <a:schemeClr val="tx1"/>
              </a:solidFill>
            </a:rPr>
            <a:t>μετασχηματιστεί</a:t>
          </a:r>
          <a:r>
            <a:rPr lang="en-GB" sz="1000" dirty="0" smtClean="0">
              <a:solidFill>
                <a:schemeClr val="tx1"/>
              </a:solidFill>
            </a:rPr>
            <a:t> η </a:t>
          </a:r>
          <a:r>
            <a:rPr lang="en-GB" sz="1000" dirty="0" err="1" smtClean="0">
              <a:solidFill>
                <a:schemeClr val="tx1"/>
              </a:solidFill>
            </a:rPr>
            <a:t>σύγκρουση</a:t>
          </a:r>
          <a:r>
            <a:rPr lang="en-GB" sz="1000" dirty="0" smtClean="0">
              <a:solidFill>
                <a:schemeClr val="tx1"/>
              </a:solidFill>
            </a:rPr>
            <a:t> </a:t>
          </a:r>
          <a:r>
            <a:rPr lang="en-GB" sz="1000" dirty="0" err="1" smtClean="0">
              <a:solidFill>
                <a:schemeClr val="tx1"/>
              </a:solidFill>
            </a:rPr>
            <a:t>χρησιμοποιώντας</a:t>
          </a:r>
          <a:r>
            <a:rPr lang="en-GB" sz="1000" dirty="0" smtClean="0">
              <a:solidFill>
                <a:schemeClr val="tx1"/>
              </a:solidFill>
            </a:rPr>
            <a:t> </a:t>
          </a:r>
          <a:r>
            <a:rPr lang="en-GB" sz="1000" dirty="0" err="1" smtClean="0">
              <a:solidFill>
                <a:schemeClr val="tx1"/>
              </a:solidFill>
            </a:rPr>
            <a:t>δημιουργικές</a:t>
          </a:r>
          <a:r>
            <a:rPr lang="en-GB" sz="1000" dirty="0" smtClean="0">
              <a:solidFill>
                <a:schemeClr val="tx1"/>
              </a:solidFill>
            </a:rPr>
            <a:t>, </a:t>
          </a:r>
          <a:r>
            <a:rPr lang="en-GB" sz="1000" dirty="0" err="1" smtClean="0">
              <a:solidFill>
                <a:schemeClr val="tx1"/>
              </a:solidFill>
            </a:rPr>
            <a:t>βιώσιμες</a:t>
          </a:r>
          <a:r>
            <a:rPr lang="en-GB" sz="1000" dirty="0" smtClean="0">
              <a:solidFill>
                <a:schemeClr val="tx1"/>
              </a:solidFill>
            </a:rPr>
            <a:t> </a:t>
          </a:r>
          <a:r>
            <a:rPr lang="en-GB" sz="1000" dirty="0" err="1" smtClean="0">
              <a:solidFill>
                <a:schemeClr val="tx1"/>
              </a:solidFill>
            </a:rPr>
            <a:t>εναλλακτικές</a:t>
          </a:r>
          <a:r>
            <a:rPr lang="en-GB" sz="1000" dirty="0" smtClean="0">
              <a:solidFill>
                <a:schemeClr val="tx1"/>
              </a:solidFill>
            </a:rPr>
            <a:t> </a:t>
          </a:r>
          <a:r>
            <a:rPr lang="en-GB" sz="1000" dirty="0" err="1" smtClean="0">
              <a:solidFill>
                <a:schemeClr val="tx1"/>
              </a:solidFill>
            </a:rPr>
            <a:t>λύσεις</a:t>
          </a:r>
          <a:r>
            <a:rPr lang="en-GB" sz="1000" dirty="0" smtClean="0">
              <a:solidFill>
                <a:schemeClr val="tx1"/>
              </a:solidFill>
            </a:rPr>
            <a:t> </a:t>
          </a:r>
          <a:r>
            <a:rPr lang="en-GB" sz="1000" dirty="0" err="1" smtClean="0">
              <a:solidFill>
                <a:schemeClr val="tx1"/>
              </a:solidFill>
            </a:rPr>
            <a:t>στη</a:t>
          </a:r>
          <a:r>
            <a:rPr lang="en-GB" sz="1000" dirty="0" smtClean="0">
              <a:solidFill>
                <a:schemeClr val="tx1"/>
              </a:solidFill>
            </a:rPr>
            <a:t> </a:t>
          </a:r>
          <a:r>
            <a:rPr lang="en-GB" sz="1000" dirty="0" err="1" smtClean="0">
              <a:solidFill>
                <a:schemeClr val="tx1"/>
              </a:solidFill>
            </a:rPr>
            <a:t>βία</a:t>
          </a:r>
          <a:r>
            <a:rPr lang="en-GB" sz="1000" dirty="0" smtClean="0">
              <a:solidFill>
                <a:schemeClr val="tx1"/>
              </a:solidFill>
            </a:rPr>
            <a:t> </a:t>
          </a:r>
          <a:r>
            <a:rPr lang="en-GB" sz="1000" dirty="0" err="1" smtClean="0">
              <a:solidFill>
                <a:schemeClr val="tx1"/>
              </a:solidFill>
            </a:rPr>
            <a:t>και</a:t>
          </a:r>
          <a:r>
            <a:rPr lang="en-GB" sz="1000" dirty="0" smtClean="0">
              <a:solidFill>
                <a:schemeClr val="tx1"/>
              </a:solidFill>
            </a:rPr>
            <a:t> </a:t>
          </a:r>
          <a:r>
            <a:rPr lang="en-GB" sz="1000" dirty="0" err="1" smtClean="0">
              <a:solidFill>
                <a:schemeClr val="tx1"/>
              </a:solidFill>
            </a:rPr>
            <a:t>την</a:t>
          </a:r>
          <a:r>
            <a:rPr lang="en-GB" sz="1000" dirty="0" smtClean="0">
              <a:solidFill>
                <a:schemeClr val="tx1"/>
              </a:solidFill>
            </a:rPr>
            <a:t> </a:t>
          </a:r>
          <a:r>
            <a:rPr lang="en-GB" sz="1000" dirty="0" err="1" smtClean="0">
              <a:solidFill>
                <a:schemeClr val="tx1"/>
              </a:solidFill>
            </a:rPr>
            <a:t>αδιαφορία</a:t>
          </a:r>
          <a:r>
            <a:rPr lang="en-GB" sz="1000" dirty="0" smtClean="0">
              <a:solidFill>
                <a:schemeClr val="tx1"/>
              </a:solidFill>
            </a:rPr>
            <a:t>.</a:t>
          </a:r>
          <a:r>
            <a:rPr lang="el-GR" sz="1000" dirty="0" smtClean="0">
              <a:solidFill>
                <a:schemeClr val="tx1"/>
              </a:solidFill>
            </a:rPr>
            <a:t>(</a:t>
          </a:r>
          <a:r>
            <a:rPr lang="el-GR" sz="1000" u="sng" dirty="0" smtClean="0">
              <a:solidFill>
                <a:schemeClr val="tx1"/>
              </a:solidFill>
            </a:rPr>
            <a:t>Πώς μπορείτε να υπερβείτε θετικά/δημιουργικά τις αιτίες (σχέσεις + δομές) που δημιουργούν/διατηρούν τη σύγκρουση;)</a:t>
          </a:r>
          <a:endParaRPr lang="el-GR" sz="1000" dirty="0">
            <a:solidFill>
              <a:schemeClr val="tx1"/>
            </a:solidFill>
          </a:endParaRPr>
        </a:p>
      </dgm:t>
    </dgm:pt>
    <dgm:pt modelId="{66A6F6DE-AB45-4737-AF55-87399AE9AA46}" type="parTrans" cxnId="{570C44E1-52E3-4949-81D5-67FE20F39912}">
      <dgm:prSet/>
      <dgm:spPr/>
      <dgm:t>
        <a:bodyPr/>
        <a:lstStyle/>
        <a:p>
          <a:endParaRPr lang="el-GR"/>
        </a:p>
      </dgm:t>
    </dgm:pt>
    <dgm:pt modelId="{DFC54531-F450-4258-B49C-9F02211AF04B}" type="sibTrans" cxnId="{570C44E1-52E3-4949-81D5-67FE20F39912}">
      <dgm:prSet/>
      <dgm:spPr/>
      <dgm:t>
        <a:bodyPr/>
        <a:lstStyle/>
        <a:p>
          <a:endParaRPr lang="el-GR"/>
        </a:p>
      </dgm:t>
    </dgm:pt>
    <dgm:pt modelId="{F373FDFE-FA5C-4F40-8EC3-D02A100CD28E}">
      <dgm:prSet/>
      <dgm:spPr/>
      <dgm:t>
        <a:bodyPr/>
        <a:lstStyle/>
        <a:p>
          <a:endParaRPr lang="el-GR"/>
        </a:p>
      </dgm:t>
    </dgm:pt>
    <dgm:pt modelId="{4DFFCFAD-C5B9-4952-8028-1551CEAF9EB1}" type="parTrans" cxnId="{0E6FDD3D-DDE3-4EB4-BBC8-22E4B6E5EF1F}">
      <dgm:prSet/>
      <dgm:spPr/>
      <dgm:t>
        <a:bodyPr/>
        <a:lstStyle/>
        <a:p>
          <a:endParaRPr lang="el-GR"/>
        </a:p>
      </dgm:t>
    </dgm:pt>
    <dgm:pt modelId="{9C478723-6803-464F-AF06-DA6B6868D7C9}" type="sibTrans" cxnId="{0E6FDD3D-DDE3-4EB4-BBC8-22E4B6E5EF1F}">
      <dgm:prSet/>
      <dgm:spPr/>
      <dgm:t>
        <a:bodyPr/>
        <a:lstStyle/>
        <a:p>
          <a:endParaRPr lang="el-GR"/>
        </a:p>
      </dgm:t>
    </dgm:pt>
    <dgm:pt modelId="{9C4258EF-CBB9-46C2-A593-9B2864DFC5F9}">
      <dgm:prSet/>
      <dgm:spPr/>
      <dgm:t>
        <a:bodyPr/>
        <a:lstStyle/>
        <a:p>
          <a:pPr rtl="0"/>
          <a:endParaRPr lang="el-GR" dirty="0"/>
        </a:p>
      </dgm:t>
    </dgm:pt>
    <dgm:pt modelId="{22A3EFD7-567B-4D11-8617-904166A412BF}" type="parTrans" cxnId="{3CB2135A-5C00-4576-A681-258D9C77C0AF}">
      <dgm:prSet/>
      <dgm:spPr/>
      <dgm:t>
        <a:bodyPr/>
        <a:lstStyle/>
        <a:p>
          <a:endParaRPr lang="el-GR"/>
        </a:p>
      </dgm:t>
    </dgm:pt>
    <dgm:pt modelId="{DD7AE8A9-4E6B-490B-AB43-5F7088D9619D}" type="sibTrans" cxnId="{3CB2135A-5C00-4576-A681-258D9C77C0AF}">
      <dgm:prSet/>
      <dgm:spPr/>
      <dgm:t>
        <a:bodyPr/>
        <a:lstStyle/>
        <a:p>
          <a:endParaRPr lang="el-GR"/>
        </a:p>
      </dgm:t>
    </dgm:pt>
    <dgm:pt modelId="{919B9409-B640-48F4-A229-6234634F55E7}" type="pres">
      <dgm:prSet presAssocID="{B214EAD7-1E7A-41A5-8E72-D171DD9E8AF2}" presName="matrix" presStyleCnt="0">
        <dgm:presLayoutVars>
          <dgm:chMax val="1"/>
          <dgm:dir/>
          <dgm:resizeHandles val="exact"/>
        </dgm:presLayoutVars>
      </dgm:prSet>
      <dgm:spPr/>
      <dgm:t>
        <a:bodyPr/>
        <a:lstStyle/>
        <a:p>
          <a:endParaRPr lang="el-GR"/>
        </a:p>
      </dgm:t>
    </dgm:pt>
    <dgm:pt modelId="{43848347-D534-481E-AA5F-6D515AC675FD}" type="pres">
      <dgm:prSet presAssocID="{B214EAD7-1E7A-41A5-8E72-D171DD9E8AF2}" presName="diamond" presStyleLbl="bgShp" presStyleIdx="0" presStyleCnt="1">
        <dgm:style>
          <a:lnRef idx="2">
            <a:schemeClr val="accent2">
              <a:shade val="50000"/>
            </a:schemeClr>
          </a:lnRef>
          <a:fillRef idx="1">
            <a:schemeClr val="accent2"/>
          </a:fillRef>
          <a:effectRef idx="0">
            <a:schemeClr val="accent2"/>
          </a:effectRef>
          <a:fontRef idx="minor">
            <a:schemeClr val="lt1"/>
          </a:fontRef>
        </dgm:style>
      </dgm:prSet>
      <dgm:spPr/>
    </dgm:pt>
    <dgm:pt modelId="{E89E3E36-195B-443B-987C-635881151B40}" type="pres">
      <dgm:prSet presAssocID="{B214EAD7-1E7A-41A5-8E72-D171DD9E8AF2}" presName="quad1" presStyleLbl="node1" presStyleIdx="0" presStyleCnt="4" custScaleX="115022" custScaleY="131450">
        <dgm:presLayoutVars>
          <dgm:chMax val="0"/>
          <dgm:chPref val="0"/>
          <dgm:bulletEnabled val="1"/>
        </dgm:presLayoutVars>
      </dgm:prSet>
      <dgm:spPr/>
      <dgm:t>
        <a:bodyPr/>
        <a:lstStyle/>
        <a:p>
          <a:endParaRPr lang="el-GR"/>
        </a:p>
      </dgm:t>
    </dgm:pt>
    <dgm:pt modelId="{B72FE0EC-BE14-4C29-9003-E3DAA769D1A1}" type="pres">
      <dgm:prSet presAssocID="{B214EAD7-1E7A-41A5-8E72-D171DD9E8AF2}" presName="quad2" presStyleLbl="node1" presStyleIdx="1" presStyleCnt="4" custScaleX="99058">
        <dgm:presLayoutVars>
          <dgm:chMax val="0"/>
          <dgm:chPref val="0"/>
          <dgm:bulletEnabled val="1"/>
        </dgm:presLayoutVars>
      </dgm:prSet>
      <dgm:spPr/>
      <dgm:t>
        <a:bodyPr/>
        <a:lstStyle/>
        <a:p>
          <a:endParaRPr lang="el-GR"/>
        </a:p>
      </dgm:t>
    </dgm:pt>
    <dgm:pt modelId="{73672668-5689-4B0E-B88D-6533B37CFE95}" type="pres">
      <dgm:prSet presAssocID="{B214EAD7-1E7A-41A5-8E72-D171DD9E8AF2}" presName="quad3" presStyleLbl="node1" presStyleIdx="2" presStyleCnt="4" custScaleX="122949" custScaleY="113718" custLinFactNeighborX="10648" custLinFactNeighborY="10409">
        <dgm:presLayoutVars>
          <dgm:chMax val="0"/>
          <dgm:chPref val="0"/>
          <dgm:bulletEnabled val="1"/>
        </dgm:presLayoutVars>
      </dgm:prSet>
      <dgm:spPr/>
      <dgm:t>
        <a:bodyPr/>
        <a:lstStyle/>
        <a:p>
          <a:endParaRPr lang="el-GR"/>
        </a:p>
      </dgm:t>
    </dgm:pt>
    <dgm:pt modelId="{D7E0A451-A520-44D3-B568-A29EF7D38A43}" type="pres">
      <dgm:prSet presAssocID="{B214EAD7-1E7A-41A5-8E72-D171DD9E8AF2}" presName="quad4" presStyleLbl="node1" presStyleIdx="3" presStyleCnt="4" custScaleY="117268" custLinFactNeighborX="9105" custLinFactNeighborY="1775">
        <dgm:presLayoutVars>
          <dgm:chMax val="0"/>
          <dgm:chPref val="0"/>
          <dgm:bulletEnabled val="1"/>
        </dgm:presLayoutVars>
      </dgm:prSet>
      <dgm:spPr/>
      <dgm:t>
        <a:bodyPr/>
        <a:lstStyle/>
        <a:p>
          <a:endParaRPr lang="el-GR"/>
        </a:p>
      </dgm:t>
    </dgm:pt>
  </dgm:ptLst>
  <dgm:cxnLst>
    <dgm:cxn modelId="{AF7D5A02-2BA3-4D2C-9159-B1BB21AC4121}" srcId="{B214EAD7-1E7A-41A5-8E72-D171DD9E8AF2}" destId="{CFAF046C-2A77-4076-980F-50A925A33FF0}" srcOrd="2" destOrd="0" parTransId="{E844950D-178C-4764-A6C0-B35F3B0EB4BD}" sibTransId="{0FD0B2C5-354B-4D04-A30C-1442B4DD2F08}"/>
    <dgm:cxn modelId="{440DA962-17ED-4CD6-8BB2-139CD54D956D}" type="presOf" srcId="{91DB67F9-5967-4A99-80A7-6CBC316A9C56}" destId="{E89E3E36-195B-443B-987C-635881151B40}" srcOrd="0" destOrd="0" presId="urn:microsoft.com/office/officeart/2005/8/layout/matrix3"/>
    <dgm:cxn modelId="{0E6FDD3D-DDE3-4EB4-BBC8-22E4B6E5EF1F}" srcId="{B214EAD7-1E7A-41A5-8E72-D171DD9E8AF2}" destId="{F373FDFE-FA5C-4F40-8EC3-D02A100CD28E}" srcOrd="4" destOrd="0" parTransId="{4DFFCFAD-C5B9-4952-8028-1551CEAF9EB1}" sibTransId="{9C478723-6803-464F-AF06-DA6B6868D7C9}"/>
    <dgm:cxn modelId="{3CB2135A-5C00-4576-A681-258D9C77C0AF}" srcId="{B214EAD7-1E7A-41A5-8E72-D171DD9E8AF2}" destId="{9C4258EF-CBB9-46C2-A593-9B2864DFC5F9}" srcOrd="5" destOrd="0" parTransId="{22A3EFD7-567B-4D11-8617-904166A412BF}" sibTransId="{DD7AE8A9-4E6B-490B-AB43-5F7088D9619D}"/>
    <dgm:cxn modelId="{570C44E1-52E3-4949-81D5-67FE20F39912}" srcId="{B214EAD7-1E7A-41A5-8E72-D171DD9E8AF2}" destId="{39006704-5EC2-47F2-A5F3-5FB3E27653E8}" srcOrd="3" destOrd="0" parTransId="{66A6F6DE-AB45-4737-AF55-87399AE9AA46}" sibTransId="{DFC54531-F450-4258-B49C-9F02211AF04B}"/>
    <dgm:cxn modelId="{82DFCEB4-97A5-44A9-B6CD-17C7DD63B7F9}" type="presOf" srcId="{75443B3E-B7C7-46EA-8C13-3338697413D1}" destId="{B72FE0EC-BE14-4C29-9003-E3DAA769D1A1}" srcOrd="0" destOrd="0" presId="urn:microsoft.com/office/officeart/2005/8/layout/matrix3"/>
    <dgm:cxn modelId="{56C87B1F-B8AE-42DC-82CF-58B118E81DF5}" type="presOf" srcId="{39006704-5EC2-47F2-A5F3-5FB3E27653E8}" destId="{D7E0A451-A520-44D3-B568-A29EF7D38A43}" srcOrd="0" destOrd="0" presId="urn:microsoft.com/office/officeart/2005/8/layout/matrix3"/>
    <dgm:cxn modelId="{2A9DD490-3DDF-45CE-9697-839BE59C87B7}" type="presOf" srcId="{B214EAD7-1E7A-41A5-8E72-D171DD9E8AF2}" destId="{919B9409-B640-48F4-A229-6234634F55E7}" srcOrd="0" destOrd="0" presId="urn:microsoft.com/office/officeart/2005/8/layout/matrix3"/>
    <dgm:cxn modelId="{FEDC7771-970A-41B7-BF49-F9E967F2618D}" srcId="{B214EAD7-1E7A-41A5-8E72-D171DD9E8AF2}" destId="{91DB67F9-5967-4A99-80A7-6CBC316A9C56}" srcOrd="0" destOrd="0" parTransId="{8926F88D-6B84-4674-B360-C8D865FC8394}" sibTransId="{1EBD8377-1CBE-4B0C-89BF-8E74475F001D}"/>
    <dgm:cxn modelId="{456DC495-BD3B-48AE-9599-39A73D9C1F93}" type="presOf" srcId="{CFAF046C-2A77-4076-980F-50A925A33FF0}" destId="{73672668-5689-4B0E-B88D-6533B37CFE95}" srcOrd="0" destOrd="0" presId="urn:microsoft.com/office/officeart/2005/8/layout/matrix3"/>
    <dgm:cxn modelId="{1D042693-D688-472E-8DF3-6795103B6855}" srcId="{B214EAD7-1E7A-41A5-8E72-D171DD9E8AF2}" destId="{75443B3E-B7C7-46EA-8C13-3338697413D1}" srcOrd="1" destOrd="0" parTransId="{E3AF5599-B42D-4680-9DA9-F6F0DE5CDA10}" sibTransId="{A14F96B6-B927-4753-91C7-B4343B3AAF47}"/>
    <dgm:cxn modelId="{4FC7A9C4-D69D-4837-A260-580F570A1B81}" type="presParOf" srcId="{919B9409-B640-48F4-A229-6234634F55E7}" destId="{43848347-D534-481E-AA5F-6D515AC675FD}" srcOrd="0" destOrd="0" presId="urn:microsoft.com/office/officeart/2005/8/layout/matrix3"/>
    <dgm:cxn modelId="{8F34860C-72D4-4A05-8074-89F806BA6B65}" type="presParOf" srcId="{919B9409-B640-48F4-A229-6234634F55E7}" destId="{E89E3E36-195B-443B-987C-635881151B40}" srcOrd="1" destOrd="0" presId="urn:microsoft.com/office/officeart/2005/8/layout/matrix3"/>
    <dgm:cxn modelId="{6B89AC71-94CC-4F67-B01E-680F0BDE6CB6}" type="presParOf" srcId="{919B9409-B640-48F4-A229-6234634F55E7}" destId="{B72FE0EC-BE14-4C29-9003-E3DAA769D1A1}" srcOrd="2" destOrd="0" presId="urn:microsoft.com/office/officeart/2005/8/layout/matrix3"/>
    <dgm:cxn modelId="{536E9DAD-0E63-4E09-9F47-7B6F69EF029F}" type="presParOf" srcId="{919B9409-B640-48F4-A229-6234634F55E7}" destId="{73672668-5689-4B0E-B88D-6533B37CFE95}" srcOrd="3" destOrd="0" presId="urn:microsoft.com/office/officeart/2005/8/layout/matrix3"/>
    <dgm:cxn modelId="{5687264A-1D70-4B78-9268-FA25A3B378A1}" type="presParOf" srcId="{919B9409-B640-48F4-A229-6234634F55E7}" destId="{D7E0A451-A520-44D3-B568-A29EF7D38A43}" srcOrd="4" destOrd="0" presId="urn:microsoft.com/office/officeart/2005/8/layout/matrix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5F6E5D6-118C-4BB4-963F-4F051799B46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5D0B3172-FFF4-4F7F-8199-5DBB47BCE3E9}">
      <dgm:prSet custT="1"/>
      <dgm:spPr/>
      <dgm:t>
        <a:bodyPr/>
        <a:lstStyle/>
        <a:p>
          <a:pPr rtl="0"/>
          <a:r>
            <a:rPr lang="el-GR" sz="1200" dirty="0" smtClean="0">
              <a:solidFill>
                <a:schemeClr val="tx1"/>
              </a:solidFill>
            </a:rPr>
            <a:t>Στοχεύει στην επικοινωνία της θεραπείας/λύσης που εντοπίστηκε κατά τη διάρκεια του δεύτερου εργαστηρίου στην κοινότητα των συνομηλίκων, στο σχολείο, σε ολόκληρη την Εκπαιδευτική Κοινότητα.</a:t>
          </a:r>
          <a:endParaRPr lang="el-GR" sz="1200" dirty="0">
            <a:solidFill>
              <a:schemeClr val="tx1"/>
            </a:solidFill>
          </a:endParaRPr>
        </a:p>
      </dgm:t>
    </dgm:pt>
    <dgm:pt modelId="{9042D97C-444E-4CD8-9417-736FBE7E3A81}" type="parTrans" cxnId="{6B321DF7-E081-4D9D-82C0-1AC03C840562}">
      <dgm:prSet/>
      <dgm:spPr/>
      <dgm:t>
        <a:bodyPr/>
        <a:lstStyle/>
        <a:p>
          <a:endParaRPr lang="el-GR"/>
        </a:p>
      </dgm:t>
    </dgm:pt>
    <dgm:pt modelId="{9ACBE9DB-52B9-401C-9528-6CC9CF4298D6}" type="sibTrans" cxnId="{6B321DF7-E081-4D9D-82C0-1AC03C840562}">
      <dgm:prSet/>
      <dgm:spPr/>
      <dgm:t>
        <a:bodyPr/>
        <a:lstStyle/>
        <a:p>
          <a:endParaRPr lang="el-GR"/>
        </a:p>
      </dgm:t>
    </dgm:pt>
    <dgm:pt modelId="{46B653B9-4F4A-4A85-B8CF-C198A58BA794}">
      <dgm:prSet custT="1"/>
      <dgm:spPr/>
      <dgm:t>
        <a:bodyPr/>
        <a:lstStyle/>
        <a:p>
          <a:pPr rtl="0"/>
          <a:r>
            <a:rPr lang="el-GR" sz="1100" dirty="0" smtClean="0">
              <a:solidFill>
                <a:schemeClr val="tx1"/>
              </a:solidFill>
            </a:rPr>
            <a:t>Σ</a:t>
          </a:r>
          <a:r>
            <a:rPr lang="en-GB" sz="1200" dirty="0" err="1" smtClean="0">
              <a:solidFill>
                <a:schemeClr val="tx1"/>
              </a:solidFill>
            </a:rPr>
            <a:t>τόχος</a:t>
          </a:r>
          <a:r>
            <a:rPr lang="en-GB" sz="1200" dirty="0" smtClean="0">
              <a:solidFill>
                <a:schemeClr val="tx1"/>
              </a:solidFill>
            </a:rPr>
            <a:t> </a:t>
          </a:r>
          <a:r>
            <a:rPr lang="en-GB" sz="1200" dirty="0" err="1" smtClean="0">
              <a:solidFill>
                <a:schemeClr val="tx1"/>
              </a:solidFill>
            </a:rPr>
            <a:t>του</a:t>
          </a:r>
          <a:r>
            <a:rPr lang="en-GB" sz="1200" dirty="0" smtClean="0">
              <a:solidFill>
                <a:schemeClr val="tx1"/>
              </a:solidFill>
            </a:rPr>
            <a:t> </a:t>
          </a:r>
          <a:r>
            <a:rPr lang="en-GB" sz="1200" dirty="0" err="1" smtClean="0">
              <a:solidFill>
                <a:schemeClr val="tx1"/>
              </a:solidFill>
            </a:rPr>
            <a:t>εργαστηρίου</a:t>
          </a:r>
          <a:r>
            <a:rPr lang="en-US" sz="1200" dirty="0" smtClean="0">
              <a:solidFill>
                <a:schemeClr val="tx1"/>
              </a:solidFill>
            </a:rPr>
            <a:t>:</a:t>
          </a:r>
          <a:r>
            <a:rPr lang="en-GB" sz="1200" dirty="0" smtClean="0">
              <a:solidFill>
                <a:schemeClr val="tx1"/>
              </a:solidFill>
            </a:rPr>
            <a:t> </a:t>
          </a:r>
          <a:r>
            <a:rPr lang="en-GB" sz="1200" dirty="0" err="1" smtClean="0">
              <a:solidFill>
                <a:schemeClr val="tx1"/>
              </a:solidFill>
            </a:rPr>
            <a:t>να</a:t>
          </a:r>
          <a:r>
            <a:rPr lang="en-GB" sz="1200" dirty="0" smtClean="0">
              <a:solidFill>
                <a:schemeClr val="tx1"/>
              </a:solidFill>
            </a:rPr>
            <a:t> </a:t>
          </a:r>
          <a:r>
            <a:rPr lang="en-GB" sz="1200" dirty="0" err="1" smtClean="0">
              <a:solidFill>
                <a:schemeClr val="tx1"/>
              </a:solidFill>
            </a:rPr>
            <a:t>αναλύσει</a:t>
          </a:r>
          <a:r>
            <a:rPr lang="en-GB" sz="1200" dirty="0" smtClean="0">
              <a:solidFill>
                <a:schemeClr val="tx1"/>
              </a:solidFill>
            </a:rPr>
            <a:t> </a:t>
          </a:r>
          <a:r>
            <a:rPr lang="en-GB" sz="1200" dirty="0" err="1" smtClean="0">
              <a:solidFill>
                <a:schemeClr val="tx1"/>
              </a:solidFill>
            </a:rPr>
            <a:t>τη</a:t>
          </a:r>
          <a:r>
            <a:rPr lang="en-GB" sz="1200" dirty="0" smtClean="0">
              <a:solidFill>
                <a:schemeClr val="tx1"/>
              </a:solidFill>
            </a:rPr>
            <a:t> </a:t>
          </a:r>
          <a:r>
            <a:rPr lang="en-GB" sz="1200" dirty="0" err="1" smtClean="0">
              <a:solidFill>
                <a:schemeClr val="tx1"/>
              </a:solidFill>
            </a:rPr>
            <a:t>σημασία</a:t>
          </a:r>
          <a:r>
            <a:rPr lang="en-GB" sz="1200" dirty="0" smtClean="0">
              <a:solidFill>
                <a:schemeClr val="tx1"/>
              </a:solidFill>
            </a:rPr>
            <a:t> </a:t>
          </a:r>
          <a:r>
            <a:rPr lang="en-GB" sz="1200" dirty="0" err="1" smtClean="0">
              <a:solidFill>
                <a:schemeClr val="tx1"/>
              </a:solidFill>
            </a:rPr>
            <a:t>των</a:t>
          </a:r>
          <a:r>
            <a:rPr lang="en-GB" sz="1200" dirty="0" smtClean="0">
              <a:solidFill>
                <a:schemeClr val="tx1"/>
              </a:solidFill>
            </a:rPr>
            <a:t> </a:t>
          </a:r>
          <a:r>
            <a:rPr lang="en-GB" sz="1200" dirty="0" err="1" smtClean="0">
              <a:solidFill>
                <a:schemeClr val="tx1"/>
              </a:solidFill>
            </a:rPr>
            <a:t>λέξεων</a:t>
          </a:r>
          <a:r>
            <a:rPr lang="en-GB" sz="1200" dirty="0" smtClean="0">
              <a:solidFill>
                <a:schemeClr val="tx1"/>
              </a:solidFill>
            </a:rPr>
            <a:t> «</a:t>
          </a:r>
          <a:r>
            <a:rPr lang="en-GB" sz="1200" dirty="0" err="1" smtClean="0">
              <a:solidFill>
                <a:schemeClr val="tx1"/>
              </a:solidFill>
            </a:rPr>
            <a:t>μετάδοση</a:t>
          </a:r>
          <a:r>
            <a:rPr lang="en-GB" sz="1200" dirty="0" smtClean="0">
              <a:solidFill>
                <a:schemeClr val="tx1"/>
              </a:solidFill>
            </a:rPr>
            <a:t>» </a:t>
          </a:r>
          <a:r>
            <a:rPr lang="en-GB" sz="1200" dirty="0" err="1" smtClean="0">
              <a:solidFill>
                <a:schemeClr val="tx1"/>
              </a:solidFill>
            </a:rPr>
            <a:t>και</a:t>
          </a:r>
          <a:r>
            <a:rPr lang="en-GB" sz="1200" dirty="0" smtClean="0">
              <a:solidFill>
                <a:schemeClr val="tx1"/>
              </a:solidFill>
            </a:rPr>
            <a:t> «</a:t>
          </a:r>
          <a:r>
            <a:rPr lang="en-GB" sz="1200" dirty="0" err="1" smtClean="0">
              <a:solidFill>
                <a:schemeClr val="tx1"/>
              </a:solidFill>
            </a:rPr>
            <a:t>επικοινωνία</a:t>
          </a:r>
          <a:r>
            <a:rPr lang="en-GB" sz="1200" dirty="0" smtClean="0">
              <a:solidFill>
                <a:schemeClr val="tx1"/>
              </a:solidFill>
            </a:rPr>
            <a:t>», </a:t>
          </a:r>
          <a:r>
            <a:rPr lang="en-GB" sz="1200" dirty="0" err="1" smtClean="0">
              <a:solidFill>
                <a:schemeClr val="tx1"/>
              </a:solidFill>
            </a:rPr>
            <a:t>τις</a:t>
          </a:r>
          <a:r>
            <a:rPr lang="en-GB" sz="1200" dirty="0" smtClean="0">
              <a:solidFill>
                <a:schemeClr val="tx1"/>
              </a:solidFill>
            </a:rPr>
            <a:t> </a:t>
          </a:r>
          <a:r>
            <a:rPr lang="en-GB" sz="1200" dirty="0" err="1" smtClean="0">
              <a:solidFill>
                <a:schemeClr val="tx1"/>
              </a:solidFill>
            </a:rPr>
            <a:t>διαφορές</a:t>
          </a:r>
          <a:r>
            <a:rPr lang="en-GB" sz="1200" dirty="0" smtClean="0">
              <a:solidFill>
                <a:schemeClr val="tx1"/>
              </a:solidFill>
            </a:rPr>
            <a:t> </a:t>
          </a:r>
          <a:r>
            <a:rPr lang="en-GB" sz="1200" dirty="0" err="1" smtClean="0">
              <a:solidFill>
                <a:schemeClr val="tx1"/>
              </a:solidFill>
            </a:rPr>
            <a:t>που</a:t>
          </a:r>
          <a:r>
            <a:rPr lang="en-GB" sz="1200" dirty="0" smtClean="0">
              <a:solidFill>
                <a:schemeClr val="tx1"/>
              </a:solidFill>
            </a:rPr>
            <a:t> </a:t>
          </a:r>
          <a:r>
            <a:rPr lang="en-GB" sz="1200" dirty="0" err="1" smtClean="0">
              <a:solidFill>
                <a:schemeClr val="tx1"/>
              </a:solidFill>
            </a:rPr>
            <a:t>υπάρχουν</a:t>
          </a:r>
          <a:r>
            <a:rPr lang="en-GB" sz="1200" dirty="0" smtClean="0">
              <a:solidFill>
                <a:schemeClr val="tx1"/>
              </a:solidFill>
            </a:rPr>
            <a:t> </a:t>
          </a:r>
          <a:r>
            <a:rPr lang="en-GB" sz="1200" dirty="0" err="1" smtClean="0">
              <a:solidFill>
                <a:schemeClr val="tx1"/>
              </a:solidFill>
            </a:rPr>
            <a:t>μεταξύ</a:t>
          </a:r>
          <a:r>
            <a:rPr lang="en-GB" sz="1200" dirty="0" smtClean="0">
              <a:solidFill>
                <a:schemeClr val="tx1"/>
              </a:solidFill>
            </a:rPr>
            <a:t> </a:t>
          </a:r>
          <a:r>
            <a:rPr lang="en-GB" sz="1200" dirty="0" err="1" smtClean="0">
              <a:solidFill>
                <a:schemeClr val="tx1"/>
              </a:solidFill>
            </a:rPr>
            <a:t>τους</a:t>
          </a:r>
          <a:r>
            <a:rPr lang="en-GB" sz="1200" dirty="0" smtClean="0">
              <a:solidFill>
                <a:schemeClr val="tx1"/>
              </a:solidFill>
            </a:rPr>
            <a:t> </a:t>
          </a:r>
          <a:r>
            <a:rPr lang="en-GB" sz="1200" dirty="0" err="1" smtClean="0">
              <a:solidFill>
                <a:schemeClr val="tx1"/>
              </a:solidFill>
            </a:rPr>
            <a:t>και</a:t>
          </a:r>
          <a:r>
            <a:rPr lang="en-GB" sz="1200" dirty="0" smtClean="0">
              <a:solidFill>
                <a:schemeClr val="tx1"/>
              </a:solidFill>
            </a:rPr>
            <a:t> </a:t>
          </a:r>
          <a:r>
            <a:rPr lang="en-GB" sz="1200" dirty="0" err="1" smtClean="0">
              <a:solidFill>
                <a:schemeClr val="tx1"/>
              </a:solidFill>
            </a:rPr>
            <a:t>τις</a:t>
          </a:r>
          <a:r>
            <a:rPr lang="en-GB" sz="1200" dirty="0" smtClean="0">
              <a:solidFill>
                <a:schemeClr val="tx1"/>
              </a:solidFill>
            </a:rPr>
            <a:t> </a:t>
          </a:r>
          <a:r>
            <a:rPr lang="en-GB" sz="1200" dirty="0" err="1" smtClean="0">
              <a:solidFill>
                <a:schemeClr val="tx1"/>
              </a:solidFill>
            </a:rPr>
            <a:t>πιθανές</a:t>
          </a:r>
          <a:r>
            <a:rPr lang="en-GB" sz="1200" dirty="0" smtClean="0">
              <a:solidFill>
                <a:schemeClr val="tx1"/>
              </a:solidFill>
            </a:rPr>
            <a:t> </a:t>
          </a:r>
          <a:r>
            <a:rPr lang="en-GB" sz="1200" dirty="0" err="1" smtClean="0">
              <a:solidFill>
                <a:schemeClr val="tx1"/>
              </a:solidFill>
            </a:rPr>
            <a:t>επιπτώσεις</a:t>
          </a:r>
          <a:r>
            <a:rPr lang="en-GB" sz="1200" dirty="0" smtClean="0">
              <a:solidFill>
                <a:schemeClr val="tx1"/>
              </a:solidFill>
            </a:rPr>
            <a:t> </a:t>
          </a:r>
          <a:r>
            <a:rPr lang="en-GB" sz="1200" dirty="0" err="1" smtClean="0">
              <a:solidFill>
                <a:schemeClr val="tx1"/>
              </a:solidFill>
            </a:rPr>
            <a:t>και</a:t>
          </a:r>
          <a:r>
            <a:rPr lang="en-GB" sz="1200" dirty="0" smtClean="0">
              <a:solidFill>
                <a:schemeClr val="tx1"/>
              </a:solidFill>
            </a:rPr>
            <a:t> </a:t>
          </a:r>
          <a:r>
            <a:rPr lang="en-GB" sz="1200" dirty="0" err="1" smtClean="0">
              <a:solidFill>
                <a:schemeClr val="tx1"/>
              </a:solidFill>
            </a:rPr>
            <a:t>των</a:t>
          </a:r>
          <a:r>
            <a:rPr lang="en-GB" sz="1200" dirty="0" smtClean="0">
              <a:solidFill>
                <a:schemeClr val="tx1"/>
              </a:solidFill>
            </a:rPr>
            <a:t> </a:t>
          </a:r>
          <a:r>
            <a:rPr lang="en-GB" sz="1200" dirty="0" err="1" smtClean="0">
              <a:solidFill>
                <a:schemeClr val="tx1"/>
              </a:solidFill>
            </a:rPr>
            <a:t>δύο</a:t>
          </a:r>
          <a:r>
            <a:rPr lang="en-GB" sz="1200" dirty="0" smtClean="0">
              <a:solidFill>
                <a:schemeClr val="tx1"/>
              </a:solidFill>
            </a:rPr>
            <a:t> </a:t>
          </a:r>
          <a:r>
            <a:rPr lang="en-GB" sz="1200" dirty="0" err="1" smtClean="0">
              <a:solidFill>
                <a:schemeClr val="tx1"/>
              </a:solidFill>
            </a:rPr>
            <a:t>εννοιών</a:t>
          </a:r>
          <a:r>
            <a:rPr lang="en-GB" sz="1200" dirty="0" smtClean="0">
              <a:solidFill>
                <a:schemeClr val="tx1"/>
              </a:solidFill>
            </a:rPr>
            <a:t> </a:t>
          </a:r>
          <a:r>
            <a:rPr lang="en-GB" sz="1200" dirty="0" err="1" smtClean="0">
              <a:solidFill>
                <a:schemeClr val="tx1"/>
              </a:solidFill>
            </a:rPr>
            <a:t>στη</a:t>
          </a:r>
          <a:r>
            <a:rPr lang="en-GB" sz="1200" dirty="0" smtClean="0">
              <a:solidFill>
                <a:schemeClr val="tx1"/>
              </a:solidFill>
            </a:rPr>
            <a:t> </a:t>
          </a:r>
          <a:r>
            <a:rPr lang="en-GB" sz="1200" dirty="0" err="1" smtClean="0">
              <a:solidFill>
                <a:schemeClr val="tx1"/>
              </a:solidFill>
            </a:rPr>
            <a:t>διαδικασία</a:t>
          </a:r>
          <a:r>
            <a:rPr lang="en-GB" sz="1200" dirty="0" smtClean="0">
              <a:solidFill>
                <a:schemeClr val="tx1"/>
              </a:solidFill>
            </a:rPr>
            <a:t> </a:t>
          </a:r>
          <a:r>
            <a:rPr lang="en-GB" sz="1200" dirty="0" err="1" smtClean="0">
              <a:solidFill>
                <a:schemeClr val="tx1"/>
              </a:solidFill>
            </a:rPr>
            <a:t>μετασχηματισμού</a:t>
          </a:r>
          <a:r>
            <a:rPr lang="en-GB" sz="1200" dirty="0" smtClean="0">
              <a:solidFill>
                <a:schemeClr val="tx1"/>
              </a:solidFill>
            </a:rPr>
            <a:t>.</a:t>
          </a:r>
          <a:endParaRPr lang="el-GR" sz="1200" dirty="0">
            <a:solidFill>
              <a:schemeClr val="tx1"/>
            </a:solidFill>
          </a:endParaRPr>
        </a:p>
      </dgm:t>
    </dgm:pt>
    <dgm:pt modelId="{FD41310A-2E55-4AC4-8D6B-EEC859CD6245}" type="parTrans" cxnId="{3BAC270F-BACB-4396-93BB-0906A340A8AF}">
      <dgm:prSet/>
      <dgm:spPr/>
      <dgm:t>
        <a:bodyPr/>
        <a:lstStyle/>
        <a:p>
          <a:endParaRPr lang="el-GR"/>
        </a:p>
      </dgm:t>
    </dgm:pt>
    <dgm:pt modelId="{BEE83F86-EC77-4D47-9DB4-4B02BB4C8439}" type="sibTrans" cxnId="{3BAC270F-BACB-4396-93BB-0906A340A8AF}">
      <dgm:prSet/>
      <dgm:spPr/>
      <dgm:t>
        <a:bodyPr/>
        <a:lstStyle/>
        <a:p>
          <a:endParaRPr lang="el-GR"/>
        </a:p>
      </dgm:t>
    </dgm:pt>
    <dgm:pt modelId="{67885D9A-34D5-4CB7-97B8-B2373EE5FC1D}">
      <dgm:prSet custT="1"/>
      <dgm:spPr/>
      <dgm:t>
        <a:bodyPr/>
        <a:lstStyle/>
        <a:p>
          <a:pPr rtl="0"/>
          <a:r>
            <a:rPr lang="en-GB" sz="1200" dirty="0" err="1" smtClean="0">
              <a:solidFill>
                <a:schemeClr val="tx1"/>
              </a:solidFill>
            </a:rPr>
            <a:t>Βήμα</a:t>
          </a:r>
          <a:r>
            <a:rPr lang="en-GB" sz="1200" dirty="0" smtClean="0">
              <a:solidFill>
                <a:schemeClr val="tx1"/>
              </a:solidFill>
            </a:rPr>
            <a:t> 1 – </a:t>
          </a:r>
          <a:r>
            <a:rPr lang="en-GB" sz="1200" dirty="0" err="1" smtClean="0">
              <a:solidFill>
                <a:schemeClr val="tx1"/>
              </a:solidFill>
            </a:rPr>
            <a:t>Αναστοχασμός</a:t>
          </a:r>
          <a:r>
            <a:rPr lang="en-GB" sz="1200" dirty="0" smtClean="0">
              <a:solidFill>
                <a:schemeClr val="tx1"/>
              </a:solidFill>
            </a:rPr>
            <a:t> </a:t>
          </a:r>
          <a:r>
            <a:rPr lang="en-GB" sz="1200" dirty="0" err="1" smtClean="0">
              <a:solidFill>
                <a:schemeClr val="tx1"/>
              </a:solidFill>
            </a:rPr>
            <a:t>σχετικά</a:t>
          </a:r>
          <a:r>
            <a:rPr lang="en-GB" sz="1200" dirty="0" smtClean="0">
              <a:solidFill>
                <a:schemeClr val="tx1"/>
              </a:solidFill>
            </a:rPr>
            <a:t> </a:t>
          </a:r>
          <a:r>
            <a:rPr lang="en-GB" sz="1200" dirty="0" err="1" smtClean="0">
              <a:solidFill>
                <a:schemeClr val="tx1"/>
              </a:solidFill>
            </a:rPr>
            <a:t>με</a:t>
          </a:r>
          <a:r>
            <a:rPr lang="en-GB" sz="1200" dirty="0" smtClean="0">
              <a:solidFill>
                <a:schemeClr val="tx1"/>
              </a:solidFill>
            </a:rPr>
            <a:t> </a:t>
          </a:r>
          <a:r>
            <a:rPr lang="en-GB" sz="1200" dirty="0" err="1" smtClean="0">
              <a:solidFill>
                <a:schemeClr val="tx1"/>
              </a:solidFill>
            </a:rPr>
            <a:t>το</a:t>
          </a:r>
          <a:r>
            <a:rPr lang="en-GB" sz="1200" dirty="0" smtClean="0">
              <a:solidFill>
                <a:schemeClr val="tx1"/>
              </a:solidFill>
            </a:rPr>
            <a:t> </a:t>
          </a:r>
          <a:r>
            <a:rPr lang="en-GB" sz="1200" dirty="0" err="1" smtClean="0">
              <a:solidFill>
                <a:schemeClr val="tx1"/>
              </a:solidFill>
            </a:rPr>
            <a:t>νόημα</a:t>
          </a:r>
          <a:r>
            <a:rPr lang="en-GB" sz="1200" dirty="0" smtClean="0">
              <a:solidFill>
                <a:schemeClr val="tx1"/>
              </a:solidFill>
            </a:rPr>
            <a:t> </a:t>
          </a:r>
          <a:r>
            <a:rPr lang="en-GB" sz="1200" dirty="0" err="1" smtClean="0">
              <a:solidFill>
                <a:schemeClr val="tx1"/>
              </a:solidFill>
            </a:rPr>
            <a:t>της</a:t>
          </a:r>
          <a:r>
            <a:rPr lang="en-GB" sz="1200" dirty="0" smtClean="0">
              <a:solidFill>
                <a:schemeClr val="tx1"/>
              </a:solidFill>
            </a:rPr>
            <a:t> </a:t>
          </a:r>
          <a:r>
            <a:rPr lang="en-GB" sz="1200" dirty="0" err="1" smtClean="0">
              <a:solidFill>
                <a:schemeClr val="tx1"/>
              </a:solidFill>
            </a:rPr>
            <a:t>δράσης</a:t>
          </a:r>
          <a:r>
            <a:rPr lang="en-GB" sz="1200" dirty="0" smtClean="0">
              <a:solidFill>
                <a:schemeClr val="tx1"/>
              </a:solidFill>
            </a:rPr>
            <a:t> (</a:t>
          </a:r>
          <a:r>
            <a:rPr lang="en-GB" sz="1200" dirty="0" err="1" smtClean="0">
              <a:solidFill>
                <a:schemeClr val="tx1"/>
              </a:solidFill>
            </a:rPr>
            <a:t>μετάδοση</a:t>
          </a:r>
          <a:r>
            <a:rPr lang="en-GB" sz="1200" dirty="0" smtClean="0">
              <a:solidFill>
                <a:schemeClr val="tx1"/>
              </a:solidFill>
            </a:rPr>
            <a:t> VS </a:t>
          </a:r>
          <a:r>
            <a:rPr lang="en-GB" sz="1200" dirty="0" err="1" smtClean="0">
              <a:solidFill>
                <a:schemeClr val="tx1"/>
              </a:solidFill>
            </a:rPr>
            <a:t>επικοινωνία</a:t>
          </a:r>
          <a:r>
            <a:rPr lang="en-GB" sz="1200" dirty="0" smtClean="0">
              <a:solidFill>
                <a:schemeClr val="tx1"/>
              </a:solidFill>
            </a:rPr>
            <a:t>)</a:t>
          </a:r>
          <a:endParaRPr lang="el-GR" sz="1200" dirty="0">
            <a:solidFill>
              <a:schemeClr val="tx1"/>
            </a:solidFill>
          </a:endParaRPr>
        </a:p>
      </dgm:t>
    </dgm:pt>
    <dgm:pt modelId="{94092480-D5CA-4529-8CD0-50BD08F173A4}" type="parTrans" cxnId="{CE9801D2-ABC2-45D0-B837-C61EFB6BC02C}">
      <dgm:prSet/>
      <dgm:spPr/>
      <dgm:t>
        <a:bodyPr/>
        <a:lstStyle/>
        <a:p>
          <a:endParaRPr lang="el-GR"/>
        </a:p>
      </dgm:t>
    </dgm:pt>
    <dgm:pt modelId="{C917C172-65A1-4470-AF71-3B6C4C14CFDD}" type="sibTrans" cxnId="{CE9801D2-ABC2-45D0-B837-C61EFB6BC02C}">
      <dgm:prSet/>
      <dgm:spPr/>
      <dgm:t>
        <a:bodyPr/>
        <a:lstStyle/>
        <a:p>
          <a:endParaRPr lang="el-GR"/>
        </a:p>
      </dgm:t>
    </dgm:pt>
    <dgm:pt modelId="{F68117AA-5306-4647-8EAC-2CA0C5AFF58E}">
      <dgm:prSet custT="1"/>
      <dgm:spPr/>
      <dgm:t>
        <a:bodyPr/>
        <a:lstStyle/>
        <a:p>
          <a:pPr rtl="0"/>
          <a:r>
            <a:rPr lang="el-GR" sz="1200" dirty="0" smtClean="0">
              <a:solidFill>
                <a:schemeClr val="tx1"/>
              </a:solidFill>
            </a:rPr>
            <a:t>Βήμα</a:t>
          </a:r>
          <a:r>
            <a:rPr lang="en-GB" sz="1200" dirty="0" smtClean="0">
              <a:solidFill>
                <a:schemeClr val="tx1"/>
              </a:solidFill>
            </a:rPr>
            <a:t> 2 – </a:t>
          </a:r>
          <a:r>
            <a:rPr lang="el-GR" sz="1200" dirty="0" smtClean="0">
              <a:solidFill>
                <a:schemeClr val="tx1"/>
              </a:solidFill>
            </a:rPr>
            <a:t>Παραγωγή ιδεών για αλλαγή</a:t>
          </a:r>
          <a:r>
            <a:rPr lang="en-US" sz="1200" dirty="0" smtClean="0">
              <a:solidFill>
                <a:schemeClr val="tx1"/>
              </a:solidFill>
            </a:rPr>
            <a:t>:</a:t>
          </a:r>
          <a:r>
            <a:rPr lang="el-GR" sz="1200" dirty="0" smtClean="0">
              <a:solidFill>
                <a:schemeClr val="tx1"/>
              </a:solidFill>
            </a:rPr>
            <a:t> Κατά τη δική σας άποψη, ποια είναι η σχέση μετάδοσης και κυριαρχίας;</a:t>
          </a:r>
          <a:r>
            <a:rPr lang="en-US" sz="1200" dirty="0" smtClean="0">
              <a:solidFill>
                <a:schemeClr val="tx1"/>
              </a:solidFill>
            </a:rPr>
            <a:t> (</a:t>
          </a:r>
          <a:r>
            <a:rPr lang="el-GR" sz="1200" dirty="0" smtClean="0">
              <a:solidFill>
                <a:schemeClr val="tx1"/>
              </a:solidFill>
            </a:rPr>
            <a:t>προβληματισμός-πίνακας με 2 στήλες</a:t>
          </a:r>
          <a:r>
            <a:rPr lang="en-US" sz="1200" dirty="0" smtClean="0">
              <a:solidFill>
                <a:schemeClr val="tx1"/>
              </a:solidFill>
            </a:rPr>
            <a:t>:</a:t>
          </a:r>
          <a:r>
            <a:rPr lang="el-GR" sz="1200" dirty="0" smtClean="0">
              <a:solidFill>
                <a:schemeClr val="tx1"/>
              </a:solidFill>
            </a:rPr>
            <a:t> μετάδοση-επικοινωνία-</a:t>
          </a:r>
          <a:r>
            <a:rPr lang="en-GB" sz="1200" dirty="0" smtClean="0">
              <a:solidFill>
                <a:schemeClr val="tx1"/>
              </a:solidFill>
            </a:rPr>
            <a:t> </a:t>
          </a:r>
          <a:r>
            <a:rPr lang="en-GB" sz="1200" dirty="0" err="1" smtClean="0">
              <a:solidFill>
                <a:schemeClr val="tx1"/>
              </a:solidFill>
            </a:rPr>
            <a:t>συμφων</a:t>
          </a:r>
          <a:r>
            <a:rPr lang="el-GR" sz="1200" dirty="0" smtClean="0">
              <a:solidFill>
                <a:schemeClr val="tx1"/>
              </a:solidFill>
            </a:rPr>
            <a:t>ία</a:t>
          </a:r>
          <a:r>
            <a:rPr lang="en-GB" sz="1200" dirty="0" smtClean="0">
              <a:solidFill>
                <a:schemeClr val="tx1"/>
              </a:solidFill>
            </a:rPr>
            <a:t> </a:t>
          </a:r>
          <a:r>
            <a:rPr lang="en-GB" sz="1200" dirty="0" err="1" smtClean="0">
              <a:solidFill>
                <a:schemeClr val="tx1"/>
              </a:solidFill>
            </a:rPr>
            <a:t>σχετικά</a:t>
          </a:r>
          <a:r>
            <a:rPr lang="en-GB" sz="1200" dirty="0" smtClean="0">
              <a:solidFill>
                <a:schemeClr val="tx1"/>
              </a:solidFill>
            </a:rPr>
            <a:t> </a:t>
          </a:r>
          <a:r>
            <a:rPr lang="en-GB" sz="1200" dirty="0" err="1" smtClean="0">
              <a:solidFill>
                <a:schemeClr val="tx1"/>
              </a:solidFill>
            </a:rPr>
            <a:t>με</a:t>
          </a:r>
          <a:r>
            <a:rPr lang="en-GB" sz="1200" dirty="0" smtClean="0">
              <a:solidFill>
                <a:schemeClr val="tx1"/>
              </a:solidFill>
            </a:rPr>
            <a:t> </a:t>
          </a:r>
          <a:r>
            <a:rPr lang="en-GB" sz="1200" dirty="0" err="1" smtClean="0">
              <a:solidFill>
                <a:schemeClr val="tx1"/>
              </a:solidFill>
            </a:rPr>
            <a:t>την</a:t>
          </a:r>
          <a:r>
            <a:rPr lang="en-GB" sz="1200" dirty="0" smtClean="0">
              <a:solidFill>
                <a:schemeClr val="tx1"/>
              </a:solidFill>
            </a:rPr>
            <a:t> </a:t>
          </a:r>
          <a:r>
            <a:rPr lang="en-GB" sz="1200" dirty="0" err="1" smtClean="0">
              <a:solidFill>
                <a:schemeClr val="tx1"/>
              </a:solidFill>
            </a:rPr>
            <a:t>εννοιολογική</a:t>
          </a:r>
          <a:r>
            <a:rPr lang="en-GB" sz="1200" dirty="0" smtClean="0">
              <a:solidFill>
                <a:schemeClr val="tx1"/>
              </a:solidFill>
            </a:rPr>
            <a:t> </a:t>
          </a:r>
          <a:r>
            <a:rPr lang="en-GB" sz="1200" dirty="0" err="1" smtClean="0">
              <a:solidFill>
                <a:schemeClr val="tx1"/>
              </a:solidFill>
            </a:rPr>
            <a:t>σχέση</a:t>
          </a:r>
          <a:r>
            <a:rPr lang="en-GB" sz="1200" dirty="0" smtClean="0">
              <a:solidFill>
                <a:schemeClr val="tx1"/>
              </a:solidFill>
            </a:rPr>
            <a:t> </a:t>
          </a:r>
          <a:r>
            <a:rPr lang="en-GB" sz="1200" dirty="0" err="1" smtClean="0">
              <a:solidFill>
                <a:schemeClr val="tx1"/>
              </a:solidFill>
            </a:rPr>
            <a:t>μεταξύ</a:t>
          </a:r>
          <a:r>
            <a:rPr lang="en-GB" sz="1200" dirty="0" smtClean="0">
              <a:solidFill>
                <a:schemeClr val="tx1"/>
              </a:solidFill>
            </a:rPr>
            <a:t> «</a:t>
          </a:r>
          <a:r>
            <a:rPr lang="en-GB" sz="1200" dirty="0" err="1" smtClean="0">
              <a:solidFill>
                <a:schemeClr val="tx1"/>
              </a:solidFill>
            </a:rPr>
            <a:t>μετάδοσης</a:t>
          </a:r>
          <a:r>
            <a:rPr lang="en-GB" sz="1200" dirty="0" smtClean="0">
              <a:solidFill>
                <a:schemeClr val="tx1"/>
              </a:solidFill>
            </a:rPr>
            <a:t> = </a:t>
          </a:r>
          <a:r>
            <a:rPr lang="en-GB" sz="1200" dirty="0" err="1" smtClean="0">
              <a:solidFill>
                <a:schemeClr val="tx1"/>
              </a:solidFill>
            </a:rPr>
            <a:t>κυριαρχία</a:t>
          </a:r>
          <a:r>
            <a:rPr lang="el-GR" sz="1200" dirty="0" smtClean="0">
              <a:solidFill>
                <a:schemeClr val="tx1"/>
              </a:solidFill>
            </a:rPr>
            <a:t>ς</a:t>
          </a:r>
          <a:r>
            <a:rPr lang="en-GB" sz="1200" dirty="0" smtClean="0">
              <a:solidFill>
                <a:schemeClr val="tx1"/>
              </a:solidFill>
            </a:rPr>
            <a:t>» </a:t>
          </a:r>
          <a:r>
            <a:rPr lang="en-GB" sz="1200" dirty="0" err="1" smtClean="0">
              <a:solidFill>
                <a:schemeClr val="tx1"/>
              </a:solidFill>
            </a:rPr>
            <a:t>και</a:t>
          </a:r>
          <a:r>
            <a:rPr lang="en-GB" sz="1200" dirty="0" smtClean="0">
              <a:solidFill>
                <a:schemeClr val="tx1"/>
              </a:solidFill>
            </a:rPr>
            <a:t> «</a:t>
          </a:r>
          <a:r>
            <a:rPr lang="en-GB" sz="1200" dirty="0" err="1" smtClean="0">
              <a:solidFill>
                <a:schemeClr val="tx1"/>
              </a:solidFill>
            </a:rPr>
            <a:t>επικοινωνίας</a:t>
          </a:r>
          <a:r>
            <a:rPr lang="en-GB" sz="1200" dirty="0" smtClean="0">
              <a:solidFill>
                <a:schemeClr val="tx1"/>
              </a:solidFill>
            </a:rPr>
            <a:t> = </a:t>
          </a:r>
          <a:r>
            <a:rPr lang="en-GB" sz="1200" dirty="0" err="1" smtClean="0">
              <a:solidFill>
                <a:schemeClr val="tx1"/>
              </a:solidFill>
            </a:rPr>
            <a:t>εξουσίας</a:t>
          </a:r>
          <a:r>
            <a:rPr lang="en-GB" sz="1200" dirty="0" smtClean="0">
              <a:solidFill>
                <a:schemeClr val="tx1"/>
              </a:solidFill>
            </a:rPr>
            <a:t>»</a:t>
          </a:r>
          <a:r>
            <a:rPr lang="el-GR" sz="1200" dirty="0" smtClean="0">
              <a:solidFill>
                <a:schemeClr val="tx1"/>
              </a:solidFill>
            </a:rPr>
            <a:t>)</a:t>
          </a:r>
          <a:endParaRPr lang="el-GR" sz="1200" dirty="0">
            <a:solidFill>
              <a:schemeClr val="tx1"/>
            </a:solidFill>
          </a:endParaRPr>
        </a:p>
      </dgm:t>
    </dgm:pt>
    <dgm:pt modelId="{25674013-0414-47DE-8D84-E9466A21E620}" type="parTrans" cxnId="{8D6B4ABD-B68A-48F8-B454-218DB246EB46}">
      <dgm:prSet/>
      <dgm:spPr/>
      <dgm:t>
        <a:bodyPr/>
        <a:lstStyle/>
        <a:p>
          <a:endParaRPr lang="el-GR"/>
        </a:p>
      </dgm:t>
    </dgm:pt>
    <dgm:pt modelId="{CA204363-B2EB-4C7C-8BD4-5C1558383BC7}" type="sibTrans" cxnId="{8D6B4ABD-B68A-48F8-B454-218DB246EB46}">
      <dgm:prSet/>
      <dgm:spPr/>
      <dgm:t>
        <a:bodyPr/>
        <a:lstStyle/>
        <a:p>
          <a:endParaRPr lang="el-GR"/>
        </a:p>
      </dgm:t>
    </dgm:pt>
    <dgm:pt modelId="{8600023C-6D59-4E07-B19F-77EF56AAD250}">
      <dgm:prSet custT="1"/>
      <dgm:spPr/>
      <dgm:t>
        <a:bodyPr/>
        <a:lstStyle/>
        <a:p>
          <a:pPr rtl="0"/>
          <a:r>
            <a:rPr lang="el-GR" sz="1200" dirty="0" smtClean="0">
              <a:solidFill>
                <a:schemeClr val="tx1"/>
              </a:solidFill>
            </a:rPr>
            <a:t>Βήμα</a:t>
          </a:r>
          <a:r>
            <a:rPr lang="en-GB" sz="1200" dirty="0" smtClean="0">
              <a:solidFill>
                <a:schemeClr val="tx1"/>
              </a:solidFill>
            </a:rPr>
            <a:t> 3 –  </a:t>
          </a:r>
          <a:r>
            <a:rPr lang="el-GR" sz="1200" dirty="0" smtClean="0">
              <a:solidFill>
                <a:schemeClr val="tx1"/>
              </a:solidFill>
            </a:rPr>
            <a:t>Απολογισμός</a:t>
          </a:r>
          <a:r>
            <a:rPr lang="en-GB" sz="1200" dirty="0" smtClean="0">
              <a:solidFill>
                <a:schemeClr val="tx1"/>
              </a:solidFill>
            </a:rPr>
            <a:t>/</a:t>
          </a:r>
          <a:r>
            <a:rPr lang="el-GR" sz="1200" dirty="0" smtClean="0">
              <a:solidFill>
                <a:schemeClr val="tx1"/>
              </a:solidFill>
            </a:rPr>
            <a:t>στοχασμός</a:t>
          </a:r>
          <a:r>
            <a:rPr lang="en-US" sz="1200" dirty="0" smtClean="0">
              <a:solidFill>
                <a:schemeClr val="tx1"/>
              </a:solidFill>
            </a:rPr>
            <a:t>: </a:t>
          </a:r>
          <a:r>
            <a:rPr lang="el-GR" sz="1200" dirty="0" smtClean="0">
              <a:solidFill>
                <a:schemeClr val="tx1"/>
              </a:solidFill>
            </a:rPr>
            <a:t>αξιολόγηση, σύνοψη και εξαγωγή συμπερασμάτων</a:t>
          </a:r>
          <a:endParaRPr lang="el-GR" sz="1200" dirty="0">
            <a:solidFill>
              <a:schemeClr val="tx1"/>
            </a:solidFill>
          </a:endParaRPr>
        </a:p>
      </dgm:t>
    </dgm:pt>
    <dgm:pt modelId="{5D1D7186-8D15-47BB-8031-8F1470E0C7BA}" type="parTrans" cxnId="{BB5C2F8D-A4B9-4CCE-B248-0AF6A41B343E}">
      <dgm:prSet/>
      <dgm:spPr/>
      <dgm:t>
        <a:bodyPr/>
        <a:lstStyle/>
        <a:p>
          <a:endParaRPr lang="el-GR"/>
        </a:p>
      </dgm:t>
    </dgm:pt>
    <dgm:pt modelId="{D1D7488F-9659-4309-98A7-94BA8576C2AF}" type="sibTrans" cxnId="{BB5C2F8D-A4B9-4CCE-B248-0AF6A41B343E}">
      <dgm:prSet/>
      <dgm:spPr/>
      <dgm:t>
        <a:bodyPr/>
        <a:lstStyle/>
        <a:p>
          <a:endParaRPr lang="el-GR"/>
        </a:p>
      </dgm:t>
    </dgm:pt>
    <dgm:pt modelId="{21FBD8FE-0FD6-4A58-9518-66058C9DFA16}">
      <dgm:prSet custT="1"/>
      <dgm:spPr/>
      <dgm:t>
        <a:bodyPr/>
        <a:lstStyle/>
        <a:p>
          <a:pPr rtl="0"/>
          <a:r>
            <a:rPr lang="el-GR" sz="1200" dirty="0" smtClean="0">
              <a:solidFill>
                <a:schemeClr val="tx1"/>
              </a:solidFill>
            </a:rPr>
            <a:t>Αποτέλεσμα της συνεδρίας</a:t>
          </a:r>
          <a:r>
            <a:rPr lang="en-US" sz="1200" dirty="0" smtClean="0">
              <a:solidFill>
                <a:schemeClr val="tx1"/>
              </a:solidFill>
            </a:rPr>
            <a:t>:</a:t>
          </a:r>
          <a:r>
            <a:rPr lang="el-GR" sz="1200" dirty="0" smtClean="0">
              <a:solidFill>
                <a:schemeClr val="tx1"/>
              </a:solidFill>
            </a:rPr>
            <a:t> ο πίνακας που φαίνεται στο υλικό με βασικά μηνύματα που προέρχονται από τις παρεμβάσεις των συμμετεχόντων</a:t>
          </a:r>
          <a:r>
            <a:rPr lang="el-GR" sz="700" dirty="0" smtClean="0"/>
            <a:t>.</a:t>
          </a:r>
          <a:endParaRPr lang="el-GR" sz="700" dirty="0"/>
        </a:p>
      </dgm:t>
    </dgm:pt>
    <dgm:pt modelId="{59083A88-EDE9-47A5-8CBA-6000B2911075}" type="parTrans" cxnId="{06D984B4-ADB1-4C88-91D4-7C26678AFA21}">
      <dgm:prSet/>
      <dgm:spPr/>
      <dgm:t>
        <a:bodyPr/>
        <a:lstStyle/>
        <a:p>
          <a:endParaRPr lang="el-GR"/>
        </a:p>
      </dgm:t>
    </dgm:pt>
    <dgm:pt modelId="{2F504F2F-D345-46C0-9A39-C585E49751AE}" type="sibTrans" cxnId="{06D984B4-ADB1-4C88-91D4-7C26678AFA21}">
      <dgm:prSet/>
      <dgm:spPr/>
      <dgm:t>
        <a:bodyPr/>
        <a:lstStyle/>
        <a:p>
          <a:endParaRPr lang="el-GR"/>
        </a:p>
      </dgm:t>
    </dgm:pt>
    <dgm:pt modelId="{31D50970-3423-41F0-B3ED-8A6369AD9443}">
      <dgm:prSet custT="1"/>
      <dgm:spPr/>
      <dgm:t>
        <a:bodyPr/>
        <a:lstStyle/>
        <a:p>
          <a:pPr rtl="0"/>
          <a:r>
            <a:rPr lang="el-GR" sz="1200" dirty="0" smtClean="0">
              <a:solidFill>
                <a:schemeClr val="tx1"/>
              </a:solidFill>
            </a:rPr>
            <a:t>ΔΡΑΣΤΗΡΙΟΤΗΤΑ ΚΛΕΙΣΜΑΤΟΣ (ΠΡΟΑΙΡΕΤΙΚΟ)</a:t>
          </a:r>
          <a:r>
            <a:rPr lang="en-US" sz="1200" dirty="0" smtClean="0">
              <a:solidFill>
                <a:schemeClr val="tx1"/>
              </a:solidFill>
            </a:rPr>
            <a:t>:</a:t>
          </a:r>
          <a:r>
            <a:rPr lang="en-GB" sz="1200" dirty="0" smtClean="0">
              <a:solidFill>
                <a:schemeClr val="tx1"/>
              </a:solidFill>
            </a:rPr>
            <a:t> </a:t>
          </a:r>
          <a:r>
            <a:rPr lang="en-GB" sz="1200" dirty="0" err="1" smtClean="0">
              <a:solidFill>
                <a:schemeClr val="tx1"/>
              </a:solidFill>
            </a:rPr>
            <a:t>οργ</a:t>
          </a:r>
          <a:r>
            <a:rPr lang="el-GR" sz="1200" dirty="0" smtClean="0">
              <a:solidFill>
                <a:schemeClr val="tx1"/>
              </a:solidFill>
            </a:rPr>
            <a:t>άνωση</a:t>
          </a:r>
          <a:r>
            <a:rPr lang="en-GB" sz="1200" dirty="0" smtClean="0">
              <a:solidFill>
                <a:schemeClr val="tx1"/>
              </a:solidFill>
            </a:rPr>
            <a:t> – </a:t>
          </a:r>
          <a:r>
            <a:rPr lang="en-GB" sz="1200" dirty="0" err="1" smtClean="0">
              <a:solidFill>
                <a:schemeClr val="tx1"/>
              </a:solidFill>
            </a:rPr>
            <a:t>με</a:t>
          </a:r>
          <a:r>
            <a:rPr lang="en-GB" sz="1200" dirty="0" smtClean="0">
              <a:solidFill>
                <a:schemeClr val="tx1"/>
              </a:solidFill>
            </a:rPr>
            <a:t> </a:t>
          </a:r>
          <a:r>
            <a:rPr lang="en-GB" sz="1200" dirty="0" err="1" smtClean="0">
              <a:solidFill>
                <a:schemeClr val="tx1"/>
              </a:solidFill>
            </a:rPr>
            <a:t>την</a:t>
          </a:r>
          <a:r>
            <a:rPr lang="en-GB" sz="1200" dirty="0" smtClean="0">
              <a:solidFill>
                <a:schemeClr val="tx1"/>
              </a:solidFill>
            </a:rPr>
            <a:t> </a:t>
          </a:r>
          <a:r>
            <a:rPr lang="en-GB" sz="1200" dirty="0" err="1" smtClean="0">
              <a:solidFill>
                <a:schemeClr val="tx1"/>
              </a:solidFill>
            </a:rPr>
            <a:t>υποστήριξη</a:t>
          </a:r>
          <a:r>
            <a:rPr lang="en-GB" sz="1200" dirty="0" smtClean="0">
              <a:solidFill>
                <a:schemeClr val="tx1"/>
              </a:solidFill>
            </a:rPr>
            <a:t> </a:t>
          </a:r>
          <a:r>
            <a:rPr lang="en-GB" sz="1200" dirty="0" err="1" smtClean="0">
              <a:solidFill>
                <a:schemeClr val="tx1"/>
              </a:solidFill>
            </a:rPr>
            <a:t>και</a:t>
          </a:r>
          <a:r>
            <a:rPr lang="en-GB" sz="1200" dirty="0" smtClean="0">
              <a:solidFill>
                <a:schemeClr val="tx1"/>
              </a:solidFill>
            </a:rPr>
            <a:t> </a:t>
          </a:r>
          <a:r>
            <a:rPr lang="en-GB" sz="1200" dirty="0" err="1" smtClean="0">
              <a:solidFill>
                <a:schemeClr val="tx1"/>
              </a:solidFill>
            </a:rPr>
            <a:t>υπό</a:t>
          </a:r>
          <a:r>
            <a:rPr lang="en-GB" sz="1200" dirty="0" smtClean="0">
              <a:solidFill>
                <a:schemeClr val="tx1"/>
              </a:solidFill>
            </a:rPr>
            <a:t> </a:t>
          </a:r>
          <a:r>
            <a:rPr lang="en-GB" sz="1200" dirty="0" err="1" smtClean="0">
              <a:solidFill>
                <a:schemeClr val="tx1"/>
              </a:solidFill>
            </a:rPr>
            <a:t>τον</a:t>
          </a:r>
          <a:r>
            <a:rPr lang="en-GB" sz="1200" dirty="0" smtClean="0">
              <a:solidFill>
                <a:schemeClr val="tx1"/>
              </a:solidFill>
            </a:rPr>
            <a:t> </a:t>
          </a:r>
          <a:r>
            <a:rPr lang="en-GB" sz="1200" dirty="0" err="1" smtClean="0">
              <a:solidFill>
                <a:schemeClr val="tx1"/>
              </a:solidFill>
            </a:rPr>
            <a:t>συντονισμό</a:t>
          </a:r>
          <a:r>
            <a:rPr lang="en-GB" sz="1200" dirty="0" smtClean="0">
              <a:solidFill>
                <a:schemeClr val="tx1"/>
              </a:solidFill>
            </a:rPr>
            <a:t> </a:t>
          </a:r>
          <a:r>
            <a:rPr lang="en-GB" sz="1200" dirty="0" err="1" smtClean="0">
              <a:solidFill>
                <a:schemeClr val="tx1"/>
              </a:solidFill>
            </a:rPr>
            <a:t>των</a:t>
          </a:r>
          <a:r>
            <a:rPr lang="en-GB" sz="1200" dirty="0" smtClean="0">
              <a:solidFill>
                <a:schemeClr val="tx1"/>
              </a:solidFill>
            </a:rPr>
            <a:t> </a:t>
          </a:r>
          <a:r>
            <a:rPr lang="el-GR" sz="1200" dirty="0" smtClean="0">
              <a:solidFill>
                <a:schemeClr val="tx1"/>
              </a:solidFill>
            </a:rPr>
            <a:t>συνεργατών του προγράμματος </a:t>
          </a:r>
          <a:r>
            <a:rPr lang="en-GB" sz="1200" dirty="0" smtClean="0">
              <a:solidFill>
                <a:schemeClr val="tx1"/>
              </a:solidFill>
            </a:rPr>
            <a:t> REACT – </a:t>
          </a:r>
          <a:r>
            <a:rPr lang="en-GB" sz="1200" dirty="0" err="1" smtClean="0">
              <a:solidFill>
                <a:schemeClr val="tx1"/>
              </a:solidFill>
            </a:rPr>
            <a:t>μια</a:t>
          </a:r>
          <a:r>
            <a:rPr lang="el-GR" sz="1200" dirty="0" smtClean="0">
              <a:solidFill>
                <a:schemeClr val="tx1"/>
              </a:solidFill>
            </a:rPr>
            <a:t>ς</a:t>
          </a:r>
          <a:r>
            <a:rPr lang="en-GB" sz="1200" dirty="0" smtClean="0">
              <a:solidFill>
                <a:schemeClr val="tx1"/>
              </a:solidFill>
            </a:rPr>
            <a:t> </a:t>
          </a:r>
          <a:r>
            <a:rPr lang="en-GB" sz="1200" dirty="0" err="1" smtClean="0">
              <a:solidFill>
                <a:schemeClr val="tx1"/>
              </a:solidFill>
            </a:rPr>
            <a:t>ανοιχτή</a:t>
          </a:r>
          <a:r>
            <a:rPr lang="el-GR" sz="1200" dirty="0" smtClean="0">
              <a:solidFill>
                <a:schemeClr val="tx1"/>
              </a:solidFill>
            </a:rPr>
            <a:t>ς</a:t>
          </a:r>
          <a:r>
            <a:rPr lang="en-GB" sz="1200" dirty="0" smtClean="0">
              <a:solidFill>
                <a:schemeClr val="tx1"/>
              </a:solidFill>
            </a:rPr>
            <a:t> </a:t>
          </a:r>
          <a:r>
            <a:rPr lang="en-GB" sz="1200" dirty="0" err="1" smtClean="0">
              <a:solidFill>
                <a:schemeClr val="tx1"/>
              </a:solidFill>
            </a:rPr>
            <a:t>συνεδρία</a:t>
          </a:r>
          <a:r>
            <a:rPr lang="el-GR" sz="1200" dirty="0" smtClean="0">
              <a:solidFill>
                <a:schemeClr val="tx1"/>
              </a:solidFill>
            </a:rPr>
            <a:t>ς</a:t>
          </a:r>
          <a:r>
            <a:rPr lang="en-GB" sz="1200" dirty="0" smtClean="0">
              <a:solidFill>
                <a:schemeClr val="tx1"/>
              </a:solidFill>
            </a:rPr>
            <a:t> </a:t>
          </a:r>
          <a:r>
            <a:rPr lang="en-GB" sz="1200" dirty="0" err="1" smtClean="0">
              <a:solidFill>
                <a:schemeClr val="tx1"/>
              </a:solidFill>
            </a:rPr>
            <a:t>για</a:t>
          </a:r>
          <a:r>
            <a:rPr lang="en-GB" sz="1200" dirty="0" smtClean="0">
              <a:solidFill>
                <a:schemeClr val="tx1"/>
              </a:solidFill>
            </a:rPr>
            <a:t> </a:t>
          </a:r>
          <a:r>
            <a:rPr lang="en-GB" sz="1200" dirty="0" err="1" smtClean="0">
              <a:solidFill>
                <a:schemeClr val="tx1"/>
              </a:solidFill>
            </a:rPr>
            <a:t>να</a:t>
          </a:r>
          <a:r>
            <a:rPr lang="en-GB" sz="1200" dirty="0" smtClean="0">
              <a:solidFill>
                <a:schemeClr val="tx1"/>
              </a:solidFill>
            </a:rPr>
            <a:t> </a:t>
          </a:r>
          <a:r>
            <a:rPr lang="en-GB" sz="1200" dirty="0" err="1" smtClean="0">
              <a:solidFill>
                <a:schemeClr val="tx1"/>
              </a:solidFill>
            </a:rPr>
            <a:t>μοιραστ</a:t>
          </a:r>
          <a:r>
            <a:rPr lang="el-GR" sz="1200" dirty="0" err="1" smtClean="0">
              <a:solidFill>
                <a:schemeClr val="tx1"/>
              </a:solidFill>
            </a:rPr>
            <a:t>ούν</a:t>
          </a:r>
          <a:r>
            <a:rPr lang="en-GB" sz="1200" dirty="0" smtClean="0">
              <a:solidFill>
                <a:schemeClr val="tx1"/>
              </a:solidFill>
            </a:rPr>
            <a:t> </a:t>
          </a:r>
          <a:r>
            <a:rPr lang="en-GB" sz="1200" dirty="0" err="1" smtClean="0">
              <a:solidFill>
                <a:schemeClr val="tx1"/>
              </a:solidFill>
            </a:rPr>
            <a:t>με</a:t>
          </a:r>
          <a:r>
            <a:rPr lang="en-GB" sz="1200" dirty="0" smtClean="0">
              <a:solidFill>
                <a:schemeClr val="tx1"/>
              </a:solidFill>
            </a:rPr>
            <a:t> </a:t>
          </a:r>
          <a:r>
            <a:rPr lang="en-GB" sz="1200" dirty="0" err="1" smtClean="0">
              <a:solidFill>
                <a:schemeClr val="tx1"/>
              </a:solidFill>
            </a:rPr>
            <a:t>τους</a:t>
          </a:r>
          <a:r>
            <a:rPr lang="en-GB" sz="1200" dirty="0" smtClean="0">
              <a:solidFill>
                <a:schemeClr val="tx1"/>
              </a:solidFill>
            </a:rPr>
            <a:t> </a:t>
          </a:r>
          <a:r>
            <a:rPr lang="en-GB" sz="1200" dirty="0" err="1" smtClean="0">
              <a:solidFill>
                <a:schemeClr val="tx1"/>
              </a:solidFill>
            </a:rPr>
            <a:t>συνομηλίκους</a:t>
          </a:r>
          <a:r>
            <a:rPr lang="en-GB" sz="1200" dirty="0" smtClean="0">
              <a:solidFill>
                <a:schemeClr val="tx1"/>
              </a:solidFill>
            </a:rPr>
            <a:t> </a:t>
          </a:r>
          <a:r>
            <a:rPr lang="en-GB" sz="1200" dirty="0" err="1" smtClean="0">
              <a:solidFill>
                <a:schemeClr val="tx1"/>
              </a:solidFill>
            </a:rPr>
            <a:t>και</a:t>
          </a:r>
          <a:r>
            <a:rPr lang="en-GB" sz="1200" dirty="0" smtClean="0">
              <a:solidFill>
                <a:schemeClr val="tx1"/>
              </a:solidFill>
            </a:rPr>
            <a:t>/ή </a:t>
          </a:r>
          <a:r>
            <a:rPr lang="en-GB" sz="1200" dirty="0" err="1" smtClean="0">
              <a:solidFill>
                <a:schemeClr val="tx1"/>
              </a:solidFill>
            </a:rPr>
            <a:t>την</a:t>
          </a:r>
          <a:r>
            <a:rPr lang="en-GB" sz="1200" dirty="0" smtClean="0">
              <a:solidFill>
                <a:schemeClr val="tx1"/>
              </a:solidFill>
            </a:rPr>
            <a:t> </a:t>
          </a:r>
          <a:r>
            <a:rPr lang="en-GB" sz="1200" dirty="0" err="1" smtClean="0">
              <a:solidFill>
                <a:schemeClr val="tx1"/>
              </a:solidFill>
            </a:rPr>
            <a:t>Εκπαιδευτική</a:t>
          </a:r>
          <a:r>
            <a:rPr lang="en-GB" sz="1200" dirty="0" smtClean="0">
              <a:solidFill>
                <a:schemeClr val="tx1"/>
              </a:solidFill>
            </a:rPr>
            <a:t> </a:t>
          </a:r>
          <a:r>
            <a:rPr lang="en-GB" sz="1200" dirty="0" err="1" smtClean="0">
              <a:solidFill>
                <a:schemeClr val="tx1"/>
              </a:solidFill>
            </a:rPr>
            <a:t>Κοινότητα</a:t>
          </a:r>
          <a:r>
            <a:rPr lang="en-GB" sz="1200" dirty="0" smtClean="0">
              <a:solidFill>
                <a:schemeClr val="tx1"/>
              </a:solidFill>
            </a:rPr>
            <a:t> </a:t>
          </a:r>
          <a:r>
            <a:rPr lang="en-GB" sz="1200" dirty="0" err="1" smtClean="0">
              <a:solidFill>
                <a:schemeClr val="tx1"/>
              </a:solidFill>
            </a:rPr>
            <a:t>όσα</a:t>
          </a:r>
          <a:r>
            <a:rPr lang="en-GB" sz="1200" dirty="0" smtClean="0">
              <a:solidFill>
                <a:schemeClr val="tx1"/>
              </a:solidFill>
            </a:rPr>
            <a:t> </a:t>
          </a:r>
          <a:r>
            <a:rPr lang="en-GB" sz="1200" dirty="0" err="1" smtClean="0">
              <a:solidFill>
                <a:schemeClr val="tx1"/>
              </a:solidFill>
            </a:rPr>
            <a:t>έχουν</a:t>
          </a:r>
          <a:r>
            <a:rPr lang="en-GB" sz="1200" dirty="0" smtClean="0">
              <a:solidFill>
                <a:schemeClr val="tx1"/>
              </a:solidFill>
            </a:rPr>
            <a:t> </a:t>
          </a:r>
          <a:r>
            <a:rPr lang="en-GB" sz="1200" dirty="0" err="1" smtClean="0">
              <a:solidFill>
                <a:schemeClr val="tx1"/>
              </a:solidFill>
            </a:rPr>
            <a:t>προσλάβει</a:t>
          </a:r>
          <a:r>
            <a:rPr lang="en-GB" sz="1200" dirty="0" smtClean="0">
              <a:solidFill>
                <a:schemeClr val="tx1"/>
              </a:solidFill>
            </a:rPr>
            <a:t> </a:t>
          </a:r>
          <a:r>
            <a:rPr lang="en-GB" sz="1200" dirty="0" err="1" smtClean="0">
              <a:solidFill>
                <a:schemeClr val="tx1"/>
              </a:solidFill>
            </a:rPr>
            <a:t>από</a:t>
          </a:r>
          <a:r>
            <a:rPr lang="en-GB" sz="1200" dirty="0" smtClean="0">
              <a:solidFill>
                <a:schemeClr val="tx1"/>
              </a:solidFill>
            </a:rPr>
            <a:t> </a:t>
          </a:r>
          <a:r>
            <a:rPr lang="en-GB" sz="1200" dirty="0" err="1" smtClean="0">
              <a:solidFill>
                <a:schemeClr val="tx1"/>
              </a:solidFill>
            </a:rPr>
            <a:t>τις</a:t>
          </a:r>
          <a:r>
            <a:rPr lang="en-GB" sz="1200" dirty="0" smtClean="0">
              <a:solidFill>
                <a:schemeClr val="tx1"/>
              </a:solidFill>
            </a:rPr>
            <a:t> </a:t>
          </a:r>
          <a:r>
            <a:rPr lang="en-GB" sz="1200" dirty="0" err="1" smtClean="0">
              <a:solidFill>
                <a:schemeClr val="tx1"/>
              </a:solidFill>
            </a:rPr>
            <a:t>δραστηριότητες</a:t>
          </a:r>
          <a:r>
            <a:rPr lang="en-GB" sz="1200" dirty="0" smtClean="0">
              <a:solidFill>
                <a:schemeClr val="tx1"/>
              </a:solidFill>
            </a:rPr>
            <a:t>, </a:t>
          </a:r>
          <a:r>
            <a:rPr lang="en-GB" sz="1200" dirty="0" err="1" smtClean="0">
              <a:solidFill>
                <a:schemeClr val="tx1"/>
              </a:solidFill>
            </a:rPr>
            <a:t>τι</a:t>
          </a:r>
          <a:r>
            <a:rPr lang="en-GB" sz="1200" dirty="0" smtClean="0">
              <a:solidFill>
                <a:schemeClr val="tx1"/>
              </a:solidFill>
            </a:rPr>
            <a:t> </a:t>
          </a:r>
          <a:r>
            <a:rPr lang="en-GB" sz="1200" dirty="0" err="1" smtClean="0">
              <a:solidFill>
                <a:schemeClr val="tx1"/>
              </a:solidFill>
            </a:rPr>
            <a:t>θα</a:t>
          </a:r>
          <a:r>
            <a:rPr lang="en-GB" sz="1200" dirty="0" smtClean="0">
              <a:solidFill>
                <a:schemeClr val="tx1"/>
              </a:solidFill>
            </a:rPr>
            <a:t> </a:t>
          </a:r>
          <a:r>
            <a:rPr lang="en-GB" sz="1200" dirty="0" err="1" smtClean="0">
              <a:solidFill>
                <a:schemeClr val="tx1"/>
              </a:solidFill>
            </a:rPr>
            <a:t>ήθελαν</a:t>
          </a:r>
          <a:r>
            <a:rPr lang="en-GB" sz="1200" dirty="0" smtClean="0">
              <a:solidFill>
                <a:schemeClr val="tx1"/>
              </a:solidFill>
            </a:rPr>
            <a:t> </a:t>
          </a:r>
          <a:r>
            <a:rPr lang="en-GB" sz="1200" dirty="0" err="1" smtClean="0">
              <a:solidFill>
                <a:schemeClr val="tx1"/>
              </a:solidFill>
            </a:rPr>
            <a:t>να</a:t>
          </a:r>
          <a:r>
            <a:rPr lang="en-GB" sz="1200" dirty="0" smtClean="0">
              <a:solidFill>
                <a:schemeClr val="tx1"/>
              </a:solidFill>
            </a:rPr>
            <a:t> </a:t>
          </a:r>
          <a:r>
            <a:rPr lang="en-GB" sz="1200" dirty="0" err="1" smtClean="0">
              <a:solidFill>
                <a:schemeClr val="tx1"/>
              </a:solidFill>
            </a:rPr>
            <a:t>κοινοποιήσουν</a:t>
          </a:r>
          <a:r>
            <a:rPr lang="en-GB" sz="1200" dirty="0" smtClean="0">
              <a:solidFill>
                <a:schemeClr val="tx1"/>
              </a:solidFill>
            </a:rPr>
            <a:t> </a:t>
          </a:r>
          <a:r>
            <a:rPr lang="en-GB" sz="1200" dirty="0" err="1" smtClean="0">
              <a:solidFill>
                <a:schemeClr val="tx1"/>
              </a:solidFill>
            </a:rPr>
            <a:t>σε</a:t>
          </a:r>
          <a:r>
            <a:rPr lang="en-GB" sz="1200" dirty="0" smtClean="0">
              <a:solidFill>
                <a:schemeClr val="tx1"/>
              </a:solidFill>
            </a:rPr>
            <a:t> </a:t>
          </a:r>
          <a:r>
            <a:rPr lang="en-GB" sz="1200" dirty="0" err="1" smtClean="0">
              <a:solidFill>
                <a:schemeClr val="tx1"/>
              </a:solidFill>
            </a:rPr>
            <a:t>άλλους</a:t>
          </a:r>
          <a:r>
            <a:rPr lang="en-GB" sz="1200" dirty="0" smtClean="0">
              <a:solidFill>
                <a:schemeClr val="tx1"/>
              </a:solidFill>
            </a:rPr>
            <a:t> </a:t>
          </a:r>
          <a:r>
            <a:rPr lang="en-GB" sz="1200" dirty="0" err="1" smtClean="0">
              <a:solidFill>
                <a:schemeClr val="tx1"/>
              </a:solidFill>
            </a:rPr>
            <a:t>καθώς</a:t>
          </a:r>
          <a:r>
            <a:rPr lang="en-GB" sz="1200" dirty="0" smtClean="0">
              <a:solidFill>
                <a:schemeClr val="tx1"/>
              </a:solidFill>
            </a:rPr>
            <a:t> </a:t>
          </a:r>
          <a:r>
            <a:rPr lang="en-GB" sz="1200" dirty="0" err="1" smtClean="0">
              <a:solidFill>
                <a:schemeClr val="tx1"/>
              </a:solidFill>
            </a:rPr>
            <a:t>και</a:t>
          </a:r>
          <a:r>
            <a:rPr lang="en-GB" sz="1200" dirty="0" smtClean="0">
              <a:solidFill>
                <a:schemeClr val="tx1"/>
              </a:solidFill>
            </a:rPr>
            <a:t> </a:t>
          </a:r>
          <a:r>
            <a:rPr lang="en-GB" sz="1200" dirty="0" err="1" smtClean="0">
              <a:solidFill>
                <a:schemeClr val="tx1"/>
              </a:solidFill>
            </a:rPr>
            <a:t>προτάσεις</a:t>
          </a:r>
          <a:r>
            <a:rPr lang="en-GB" sz="1200" dirty="0" smtClean="0">
              <a:solidFill>
                <a:schemeClr val="tx1"/>
              </a:solidFill>
            </a:rPr>
            <a:t> </a:t>
          </a:r>
          <a:r>
            <a:rPr lang="en-GB" sz="1200" dirty="0" err="1" smtClean="0">
              <a:solidFill>
                <a:schemeClr val="tx1"/>
              </a:solidFill>
            </a:rPr>
            <a:t>για</a:t>
          </a:r>
          <a:r>
            <a:rPr lang="en-GB" sz="1200" dirty="0" smtClean="0">
              <a:solidFill>
                <a:schemeClr val="tx1"/>
              </a:solidFill>
            </a:rPr>
            <a:t> </a:t>
          </a:r>
          <a:r>
            <a:rPr lang="en-GB" sz="1200" dirty="0" err="1" smtClean="0">
              <a:solidFill>
                <a:schemeClr val="tx1"/>
              </a:solidFill>
            </a:rPr>
            <a:t>περαιτέρω</a:t>
          </a:r>
          <a:r>
            <a:rPr lang="en-GB" sz="1200" dirty="0" smtClean="0">
              <a:solidFill>
                <a:schemeClr val="tx1"/>
              </a:solidFill>
            </a:rPr>
            <a:t> </a:t>
          </a:r>
          <a:r>
            <a:rPr lang="en-GB" sz="1200" dirty="0" err="1" smtClean="0">
              <a:solidFill>
                <a:schemeClr val="tx1"/>
              </a:solidFill>
            </a:rPr>
            <a:t>δραστηριότητες</a:t>
          </a:r>
          <a:r>
            <a:rPr lang="el-GR" sz="700" dirty="0" smtClean="0"/>
            <a:t>.</a:t>
          </a:r>
          <a:endParaRPr lang="el-GR" sz="700" dirty="0"/>
        </a:p>
      </dgm:t>
    </dgm:pt>
    <dgm:pt modelId="{7D05C249-D961-47EC-B6EA-936D65237A82}" type="parTrans" cxnId="{48EA7393-CCA0-4A5E-8E9E-DC4ED7443C76}">
      <dgm:prSet/>
      <dgm:spPr/>
      <dgm:t>
        <a:bodyPr/>
        <a:lstStyle/>
        <a:p>
          <a:endParaRPr lang="el-GR"/>
        </a:p>
      </dgm:t>
    </dgm:pt>
    <dgm:pt modelId="{35E1A98F-B4C6-491B-9E60-2AB61705B192}" type="sibTrans" cxnId="{48EA7393-CCA0-4A5E-8E9E-DC4ED7443C76}">
      <dgm:prSet/>
      <dgm:spPr/>
      <dgm:t>
        <a:bodyPr/>
        <a:lstStyle/>
        <a:p>
          <a:endParaRPr lang="el-GR"/>
        </a:p>
      </dgm:t>
    </dgm:pt>
    <dgm:pt modelId="{30F72F82-0B58-4590-B1B9-0148243C2D45}" type="pres">
      <dgm:prSet presAssocID="{15F6E5D6-118C-4BB4-963F-4F051799B46F}" presName="linear" presStyleCnt="0">
        <dgm:presLayoutVars>
          <dgm:animLvl val="lvl"/>
          <dgm:resizeHandles val="exact"/>
        </dgm:presLayoutVars>
      </dgm:prSet>
      <dgm:spPr/>
      <dgm:t>
        <a:bodyPr/>
        <a:lstStyle/>
        <a:p>
          <a:endParaRPr lang="el-GR"/>
        </a:p>
      </dgm:t>
    </dgm:pt>
    <dgm:pt modelId="{941A0C21-D946-4577-A072-C639B9C7B8D8}" type="pres">
      <dgm:prSet presAssocID="{5D0B3172-FFF4-4F7F-8199-5DBB47BCE3E9}" presName="parentText" presStyleLbl="node1" presStyleIdx="0" presStyleCnt="7">
        <dgm:presLayoutVars>
          <dgm:chMax val="0"/>
          <dgm:bulletEnabled val="1"/>
        </dgm:presLayoutVars>
      </dgm:prSet>
      <dgm:spPr/>
      <dgm:t>
        <a:bodyPr/>
        <a:lstStyle/>
        <a:p>
          <a:endParaRPr lang="el-GR"/>
        </a:p>
      </dgm:t>
    </dgm:pt>
    <dgm:pt modelId="{8F571C56-8248-4C4C-A8CF-B60A86438DCE}" type="pres">
      <dgm:prSet presAssocID="{9ACBE9DB-52B9-401C-9528-6CC9CF4298D6}" presName="spacer" presStyleCnt="0"/>
      <dgm:spPr/>
      <dgm:t>
        <a:bodyPr/>
        <a:lstStyle/>
        <a:p>
          <a:endParaRPr lang="el-GR"/>
        </a:p>
      </dgm:t>
    </dgm:pt>
    <dgm:pt modelId="{6A2FFE5D-F36C-4A13-8081-DCE4A441F120}" type="pres">
      <dgm:prSet presAssocID="{46B653B9-4F4A-4A85-B8CF-C198A58BA794}" presName="parentText" presStyleLbl="node1" presStyleIdx="1" presStyleCnt="7">
        <dgm:presLayoutVars>
          <dgm:chMax val="0"/>
          <dgm:bulletEnabled val="1"/>
        </dgm:presLayoutVars>
      </dgm:prSet>
      <dgm:spPr/>
      <dgm:t>
        <a:bodyPr/>
        <a:lstStyle/>
        <a:p>
          <a:endParaRPr lang="el-GR"/>
        </a:p>
      </dgm:t>
    </dgm:pt>
    <dgm:pt modelId="{CFB376A7-A8EE-44BA-80A8-EBC44486BB8F}" type="pres">
      <dgm:prSet presAssocID="{BEE83F86-EC77-4D47-9DB4-4B02BB4C8439}" presName="spacer" presStyleCnt="0"/>
      <dgm:spPr/>
      <dgm:t>
        <a:bodyPr/>
        <a:lstStyle/>
        <a:p>
          <a:endParaRPr lang="el-GR"/>
        </a:p>
      </dgm:t>
    </dgm:pt>
    <dgm:pt modelId="{86A2F03D-8809-4507-9220-4242A4B7734F}" type="pres">
      <dgm:prSet presAssocID="{67885D9A-34D5-4CB7-97B8-B2373EE5FC1D}" presName="parentText" presStyleLbl="node1" presStyleIdx="2" presStyleCnt="7">
        <dgm:presLayoutVars>
          <dgm:chMax val="0"/>
          <dgm:bulletEnabled val="1"/>
        </dgm:presLayoutVars>
      </dgm:prSet>
      <dgm:spPr/>
      <dgm:t>
        <a:bodyPr/>
        <a:lstStyle/>
        <a:p>
          <a:endParaRPr lang="el-GR"/>
        </a:p>
      </dgm:t>
    </dgm:pt>
    <dgm:pt modelId="{810532B6-DE03-410D-888C-4D01460984C8}" type="pres">
      <dgm:prSet presAssocID="{C917C172-65A1-4470-AF71-3B6C4C14CFDD}" presName="spacer" presStyleCnt="0"/>
      <dgm:spPr/>
      <dgm:t>
        <a:bodyPr/>
        <a:lstStyle/>
        <a:p>
          <a:endParaRPr lang="el-GR"/>
        </a:p>
      </dgm:t>
    </dgm:pt>
    <dgm:pt modelId="{ADEF3130-705D-42F1-8794-654338ABC68C}" type="pres">
      <dgm:prSet presAssocID="{F68117AA-5306-4647-8EAC-2CA0C5AFF58E}" presName="parentText" presStyleLbl="node1" presStyleIdx="3" presStyleCnt="7">
        <dgm:presLayoutVars>
          <dgm:chMax val="0"/>
          <dgm:bulletEnabled val="1"/>
        </dgm:presLayoutVars>
      </dgm:prSet>
      <dgm:spPr/>
      <dgm:t>
        <a:bodyPr/>
        <a:lstStyle/>
        <a:p>
          <a:endParaRPr lang="el-GR"/>
        </a:p>
      </dgm:t>
    </dgm:pt>
    <dgm:pt modelId="{9DB1B717-021C-442D-8E72-D2F1F32D07C5}" type="pres">
      <dgm:prSet presAssocID="{CA204363-B2EB-4C7C-8BD4-5C1558383BC7}" presName="spacer" presStyleCnt="0"/>
      <dgm:spPr/>
      <dgm:t>
        <a:bodyPr/>
        <a:lstStyle/>
        <a:p>
          <a:endParaRPr lang="el-GR"/>
        </a:p>
      </dgm:t>
    </dgm:pt>
    <dgm:pt modelId="{61856740-6401-4B44-AE9C-2B9C35AEE7AA}" type="pres">
      <dgm:prSet presAssocID="{8600023C-6D59-4E07-B19F-77EF56AAD250}" presName="parentText" presStyleLbl="node1" presStyleIdx="4" presStyleCnt="7">
        <dgm:presLayoutVars>
          <dgm:chMax val="0"/>
          <dgm:bulletEnabled val="1"/>
        </dgm:presLayoutVars>
      </dgm:prSet>
      <dgm:spPr/>
      <dgm:t>
        <a:bodyPr/>
        <a:lstStyle/>
        <a:p>
          <a:endParaRPr lang="el-GR"/>
        </a:p>
      </dgm:t>
    </dgm:pt>
    <dgm:pt modelId="{0EF4F3FF-D0CB-4F34-A1B5-CDCE71616A28}" type="pres">
      <dgm:prSet presAssocID="{D1D7488F-9659-4309-98A7-94BA8576C2AF}" presName="spacer" presStyleCnt="0"/>
      <dgm:spPr/>
      <dgm:t>
        <a:bodyPr/>
        <a:lstStyle/>
        <a:p>
          <a:endParaRPr lang="el-GR"/>
        </a:p>
      </dgm:t>
    </dgm:pt>
    <dgm:pt modelId="{AD166517-9344-45EF-AB30-69C5FDCA52B6}" type="pres">
      <dgm:prSet presAssocID="{21FBD8FE-0FD6-4A58-9518-66058C9DFA16}" presName="parentText" presStyleLbl="node1" presStyleIdx="5" presStyleCnt="7">
        <dgm:presLayoutVars>
          <dgm:chMax val="0"/>
          <dgm:bulletEnabled val="1"/>
        </dgm:presLayoutVars>
      </dgm:prSet>
      <dgm:spPr/>
      <dgm:t>
        <a:bodyPr/>
        <a:lstStyle/>
        <a:p>
          <a:endParaRPr lang="el-GR"/>
        </a:p>
      </dgm:t>
    </dgm:pt>
    <dgm:pt modelId="{73415202-7E05-4D3F-A704-DDA24768E290}" type="pres">
      <dgm:prSet presAssocID="{2F504F2F-D345-46C0-9A39-C585E49751AE}" presName="spacer" presStyleCnt="0"/>
      <dgm:spPr/>
      <dgm:t>
        <a:bodyPr/>
        <a:lstStyle/>
        <a:p>
          <a:endParaRPr lang="el-GR"/>
        </a:p>
      </dgm:t>
    </dgm:pt>
    <dgm:pt modelId="{AF4A1694-C286-4674-AFD5-EAEBCB6735AD}" type="pres">
      <dgm:prSet presAssocID="{31D50970-3423-41F0-B3ED-8A6369AD9443}" presName="parentText" presStyleLbl="node1" presStyleIdx="6" presStyleCnt="7">
        <dgm:presLayoutVars>
          <dgm:chMax val="0"/>
          <dgm:bulletEnabled val="1"/>
        </dgm:presLayoutVars>
      </dgm:prSet>
      <dgm:spPr/>
      <dgm:t>
        <a:bodyPr/>
        <a:lstStyle/>
        <a:p>
          <a:endParaRPr lang="el-GR"/>
        </a:p>
      </dgm:t>
    </dgm:pt>
  </dgm:ptLst>
  <dgm:cxnLst>
    <dgm:cxn modelId="{6569CD15-EC66-4D00-875F-86638F88FE2C}" type="presOf" srcId="{F68117AA-5306-4647-8EAC-2CA0C5AFF58E}" destId="{ADEF3130-705D-42F1-8794-654338ABC68C}" srcOrd="0" destOrd="0" presId="urn:microsoft.com/office/officeart/2005/8/layout/vList2"/>
    <dgm:cxn modelId="{C2C0539D-7839-409E-A18C-5B96C64B7ABF}" type="presOf" srcId="{15F6E5D6-118C-4BB4-963F-4F051799B46F}" destId="{30F72F82-0B58-4590-B1B9-0148243C2D45}" srcOrd="0" destOrd="0" presId="urn:microsoft.com/office/officeart/2005/8/layout/vList2"/>
    <dgm:cxn modelId="{06D984B4-ADB1-4C88-91D4-7C26678AFA21}" srcId="{15F6E5D6-118C-4BB4-963F-4F051799B46F}" destId="{21FBD8FE-0FD6-4A58-9518-66058C9DFA16}" srcOrd="5" destOrd="0" parTransId="{59083A88-EDE9-47A5-8CBA-6000B2911075}" sibTransId="{2F504F2F-D345-46C0-9A39-C585E49751AE}"/>
    <dgm:cxn modelId="{BB5C2F8D-A4B9-4CCE-B248-0AF6A41B343E}" srcId="{15F6E5D6-118C-4BB4-963F-4F051799B46F}" destId="{8600023C-6D59-4E07-B19F-77EF56AAD250}" srcOrd="4" destOrd="0" parTransId="{5D1D7186-8D15-47BB-8031-8F1470E0C7BA}" sibTransId="{D1D7488F-9659-4309-98A7-94BA8576C2AF}"/>
    <dgm:cxn modelId="{3BAC270F-BACB-4396-93BB-0906A340A8AF}" srcId="{15F6E5D6-118C-4BB4-963F-4F051799B46F}" destId="{46B653B9-4F4A-4A85-B8CF-C198A58BA794}" srcOrd="1" destOrd="0" parTransId="{FD41310A-2E55-4AC4-8D6B-EEC859CD6245}" sibTransId="{BEE83F86-EC77-4D47-9DB4-4B02BB4C8439}"/>
    <dgm:cxn modelId="{48EA7393-CCA0-4A5E-8E9E-DC4ED7443C76}" srcId="{15F6E5D6-118C-4BB4-963F-4F051799B46F}" destId="{31D50970-3423-41F0-B3ED-8A6369AD9443}" srcOrd="6" destOrd="0" parTransId="{7D05C249-D961-47EC-B6EA-936D65237A82}" sibTransId="{35E1A98F-B4C6-491B-9E60-2AB61705B192}"/>
    <dgm:cxn modelId="{ED6DAB3A-2146-4216-9F37-818F668A428D}" type="presOf" srcId="{46B653B9-4F4A-4A85-B8CF-C198A58BA794}" destId="{6A2FFE5D-F36C-4A13-8081-DCE4A441F120}" srcOrd="0" destOrd="0" presId="urn:microsoft.com/office/officeart/2005/8/layout/vList2"/>
    <dgm:cxn modelId="{CE9801D2-ABC2-45D0-B837-C61EFB6BC02C}" srcId="{15F6E5D6-118C-4BB4-963F-4F051799B46F}" destId="{67885D9A-34D5-4CB7-97B8-B2373EE5FC1D}" srcOrd="2" destOrd="0" parTransId="{94092480-D5CA-4529-8CD0-50BD08F173A4}" sibTransId="{C917C172-65A1-4470-AF71-3B6C4C14CFDD}"/>
    <dgm:cxn modelId="{6B17771B-F8E6-4FEB-8EA8-3FF5A7B571B8}" type="presOf" srcId="{67885D9A-34D5-4CB7-97B8-B2373EE5FC1D}" destId="{86A2F03D-8809-4507-9220-4242A4B7734F}" srcOrd="0" destOrd="0" presId="urn:microsoft.com/office/officeart/2005/8/layout/vList2"/>
    <dgm:cxn modelId="{8D6B4ABD-B68A-48F8-B454-218DB246EB46}" srcId="{15F6E5D6-118C-4BB4-963F-4F051799B46F}" destId="{F68117AA-5306-4647-8EAC-2CA0C5AFF58E}" srcOrd="3" destOrd="0" parTransId="{25674013-0414-47DE-8D84-E9466A21E620}" sibTransId="{CA204363-B2EB-4C7C-8BD4-5C1558383BC7}"/>
    <dgm:cxn modelId="{DF0CC656-3D16-44B1-A510-F232ADD15607}" type="presOf" srcId="{5D0B3172-FFF4-4F7F-8199-5DBB47BCE3E9}" destId="{941A0C21-D946-4577-A072-C639B9C7B8D8}" srcOrd="0" destOrd="0" presId="urn:microsoft.com/office/officeart/2005/8/layout/vList2"/>
    <dgm:cxn modelId="{1FE49105-4CA1-4830-B553-79C140DD9413}" type="presOf" srcId="{31D50970-3423-41F0-B3ED-8A6369AD9443}" destId="{AF4A1694-C286-4674-AFD5-EAEBCB6735AD}" srcOrd="0" destOrd="0" presId="urn:microsoft.com/office/officeart/2005/8/layout/vList2"/>
    <dgm:cxn modelId="{5F91FC8F-09CA-49AD-93BA-F9C00FA2DA63}" type="presOf" srcId="{21FBD8FE-0FD6-4A58-9518-66058C9DFA16}" destId="{AD166517-9344-45EF-AB30-69C5FDCA52B6}" srcOrd="0" destOrd="0" presId="urn:microsoft.com/office/officeart/2005/8/layout/vList2"/>
    <dgm:cxn modelId="{6B321DF7-E081-4D9D-82C0-1AC03C840562}" srcId="{15F6E5D6-118C-4BB4-963F-4F051799B46F}" destId="{5D0B3172-FFF4-4F7F-8199-5DBB47BCE3E9}" srcOrd="0" destOrd="0" parTransId="{9042D97C-444E-4CD8-9417-736FBE7E3A81}" sibTransId="{9ACBE9DB-52B9-401C-9528-6CC9CF4298D6}"/>
    <dgm:cxn modelId="{1166DCF0-49BF-4643-BE27-DD61F12EAB93}" type="presOf" srcId="{8600023C-6D59-4E07-B19F-77EF56AAD250}" destId="{61856740-6401-4B44-AE9C-2B9C35AEE7AA}" srcOrd="0" destOrd="0" presId="urn:microsoft.com/office/officeart/2005/8/layout/vList2"/>
    <dgm:cxn modelId="{5054E1CE-5177-4317-BAB4-3C467B6AF250}" type="presParOf" srcId="{30F72F82-0B58-4590-B1B9-0148243C2D45}" destId="{941A0C21-D946-4577-A072-C639B9C7B8D8}" srcOrd="0" destOrd="0" presId="urn:microsoft.com/office/officeart/2005/8/layout/vList2"/>
    <dgm:cxn modelId="{6C2EC3A7-D312-442D-BC46-9E56D1583D99}" type="presParOf" srcId="{30F72F82-0B58-4590-B1B9-0148243C2D45}" destId="{8F571C56-8248-4C4C-A8CF-B60A86438DCE}" srcOrd="1" destOrd="0" presId="urn:microsoft.com/office/officeart/2005/8/layout/vList2"/>
    <dgm:cxn modelId="{E543A79A-E261-46E0-AD80-762A11CB7CDA}" type="presParOf" srcId="{30F72F82-0B58-4590-B1B9-0148243C2D45}" destId="{6A2FFE5D-F36C-4A13-8081-DCE4A441F120}" srcOrd="2" destOrd="0" presId="urn:microsoft.com/office/officeart/2005/8/layout/vList2"/>
    <dgm:cxn modelId="{16FB916A-4978-4CFE-B171-1F898886CCE2}" type="presParOf" srcId="{30F72F82-0B58-4590-B1B9-0148243C2D45}" destId="{CFB376A7-A8EE-44BA-80A8-EBC44486BB8F}" srcOrd="3" destOrd="0" presId="urn:microsoft.com/office/officeart/2005/8/layout/vList2"/>
    <dgm:cxn modelId="{680B1491-58D7-4B26-AC72-B0929E454660}" type="presParOf" srcId="{30F72F82-0B58-4590-B1B9-0148243C2D45}" destId="{86A2F03D-8809-4507-9220-4242A4B7734F}" srcOrd="4" destOrd="0" presId="urn:microsoft.com/office/officeart/2005/8/layout/vList2"/>
    <dgm:cxn modelId="{FCA23EA1-FA94-412D-A180-AC9D68140BB3}" type="presParOf" srcId="{30F72F82-0B58-4590-B1B9-0148243C2D45}" destId="{810532B6-DE03-410D-888C-4D01460984C8}" srcOrd="5" destOrd="0" presId="urn:microsoft.com/office/officeart/2005/8/layout/vList2"/>
    <dgm:cxn modelId="{C7BB18E9-0395-4B6E-8C3D-22CD5316FFF7}" type="presParOf" srcId="{30F72F82-0B58-4590-B1B9-0148243C2D45}" destId="{ADEF3130-705D-42F1-8794-654338ABC68C}" srcOrd="6" destOrd="0" presId="urn:microsoft.com/office/officeart/2005/8/layout/vList2"/>
    <dgm:cxn modelId="{D327811A-603B-43A7-B795-F16AD3CF2251}" type="presParOf" srcId="{30F72F82-0B58-4590-B1B9-0148243C2D45}" destId="{9DB1B717-021C-442D-8E72-D2F1F32D07C5}" srcOrd="7" destOrd="0" presId="urn:microsoft.com/office/officeart/2005/8/layout/vList2"/>
    <dgm:cxn modelId="{0E1B7586-50CA-4138-82B4-B5CF491F29B6}" type="presParOf" srcId="{30F72F82-0B58-4590-B1B9-0148243C2D45}" destId="{61856740-6401-4B44-AE9C-2B9C35AEE7AA}" srcOrd="8" destOrd="0" presId="urn:microsoft.com/office/officeart/2005/8/layout/vList2"/>
    <dgm:cxn modelId="{9D79E379-EF63-4A87-9FA9-6F92BA92A194}" type="presParOf" srcId="{30F72F82-0B58-4590-B1B9-0148243C2D45}" destId="{0EF4F3FF-D0CB-4F34-A1B5-CDCE71616A28}" srcOrd="9" destOrd="0" presId="urn:microsoft.com/office/officeart/2005/8/layout/vList2"/>
    <dgm:cxn modelId="{C281F454-FB8D-4426-B56A-CB6BCB08BBAA}" type="presParOf" srcId="{30F72F82-0B58-4590-B1B9-0148243C2D45}" destId="{AD166517-9344-45EF-AB30-69C5FDCA52B6}" srcOrd="10" destOrd="0" presId="urn:microsoft.com/office/officeart/2005/8/layout/vList2"/>
    <dgm:cxn modelId="{8F5F2C8F-8E4D-4734-80C0-0F9BCAAE7749}" type="presParOf" srcId="{30F72F82-0B58-4590-B1B9-0148243C2D45}" destId="{73415202-7E05-4D3F-A704-DDA24768E290}" srcOrd="11" destOrd="0" presId="urn:microsoft.com/office/officeart/2005/8/layout/vList2"/>
    <dgm:cxn modelId="{600522E2-941B-4C7F-B88D-811266A13D96}" type="presParOf" srcId="{30F72F82-0B58-4590-B1B9-0148243C2D45}" destId="{AF4A1694-C286-4674-AFD5-EAEBCB6735AD}" srcOrd="1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302ECEA-C60C-457B-A431-39A29CA7C9FF}">
      <dsp:nvSpPr>
        <dsp:cNvPr id="0" name=""/>
        <dsp:cNvSpPr/>
      </dsp:nvSpPr>
      <dsp:spPr>
        <a:xfrm rot="5400000">
          <a:off x="-222646" y="223826"/>
          <a:ext cx="1484312" cy="103901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l-GR" sz="2100" kern="1200" dirty="0" smtClean="0">
              <a:solidFill>
                <a:srgbClr val="002060"/>
              </a:solidFill>
            </a:rPr>
            <a:t>1</a:t>
          </a:r>
          <a:r>
            <a:rPr lang="el-GR" sz="2100" kern="1200" baseline="30000" dirty="0" smtClean="0">
              <a:solidFill>
                <a:srgbClr val="002060"/>
              </a:solidFill>
            </a:rPr>
            <a:t>ο</a:t>
          </a:r>
          <a:r>
            <a:rPr lang="el-GR" sz="2100" kern="1200" dirty="0" smtClean="0">
              <a:solidFill>
                <a:srgbClr val="002060"/>
              </a:solidFill>
            </a:rPr>
            <a:t> ΒΗΜΑ</a:t>
          </a:r>
          <a:endParaRPr lang="el-GR" sz="2100" kern="1200" dirty="0">
            <a:solidFill>
              <a:srgbClr val="002060"/>
            </a:solidFill>
          </a:endParaRPr>
        </a:p>
      </dsp:txBody>
      <dsp:txXfrm rot="5400000">
        <a:off x="-222646" y="223826"/>
        <a:ext cx="1484312" cy="1039018"/>
      </dsp:txXfrm>
    </dsp:sp>
    <dsp:sp modelId="{5B73EE93-3F27-4EEB-A179-6F268BF2995D}">
      <dsp:nvSpPr>
        <dsp:cNvPr id="0" name=""/>
        <dsp:cNvSpPr/>
      </dsp:nvSpPr>
      <dsp:spPr>
        <a:xfrm rot="5400000">
          <a:off x="3085107" y="-2044909"/>
          <a:ext cx="964803" cy="505698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GB" sz="1300" kern="1200" dirty="0" err="1" smtClean="0"/>
            <a:t>να</a:t>
          </a:r>
          <a:r>
            <a:rPr lang="en-GB" sz="1300" kern="1200" dirty="0" smtClean="0"/>
            <a:t> </a:t>
          </a:r>
          <a:r>
            <a:rPr lang="en-GB" sz="1300" kern="1200" dirty="0" err="1" smtClean="0"/>
            <a:t>γνωριστούν</a:t>
          </a:r>
          <a:r>
            <a:rPr lang="en-GB" sz="1300" kern="1200" dirty="0" smtClean="0"/>
            <a:t> </a:t>
          </a:r>
          <a:r>
            <a:rPr lang="en-GB" sz="1300" kern="1200" dirty="0" err="1" smtClean="0"/>
            <a:t>οι</a:t>
          </a:r>
          <a:r>
            <a:rPr lang="en-GB" sz="1300" kern="1200" dirty="0" smtClean="0"/>
            <a:t> </a:t>
          </a:r>
          <a:r>
            <a:rPr lang="en-GB" sz="1300" kern="1200" dirty="0" err="1" smtClean="0"/>
            <a:t>συμμετέχοντες</a:t>
          </a:r>
          <a:r>
            <a:rPr lang="en-GB" sz="1300" kern="1200" dirty="0" smtClean="0"/>
            <a:t> </a:t>
          </a:r>
          <a:r>
            <a:rPr lang="en-GB" sz="1300" kern="1200" dirty="0" err="1" smtClean="0"/>
            <a:t>μεταξύ</a:t>
          </a:r>
          <a:r>
            <a:rPr lang="en-GB" sz="1300" kern="1200" dirty="0" smtClean="0"/>
            <a:t> </a:t>
          </a:r>
          <a:r>
            <a:rPr lang="en-GB" sz="1300" kern="1200" dirty="0" err="1" smtClean="0"/>
            <a:t>τους</a:t>
          </a:r>
          <a:r>
            <a:rPr lang="en-GB" sz="1300" kern="1200" dirty="0" smtClean="0"/>
            <a:t> </a:t>
          </a:r>
          <a:r>
            <a:rPr lang="en-GB" sz="1300" kern="1200" dirty="0" err="1" smtClean="0"/>
            <a:t>και</a:t>
          </a:r>
          <a:r>
            <a:rPr lang="en-GB" sz="1300" kern="1200" dirty="0" smtClean="0"/>
            <a:t> </a:t>
          </a:r>
          <a:r>
            <a:rPr lang="en-GB" sz="1300" kern="1200" dirty="0" err="1" smtClean="0"/>
            <a:t>να</a:t>
          </a:r>
          <a:r>
            <a:rPr lang="en-GB" sz="1300" kern="1200" dirty="0" smtClean="0"/>
            <a:t> </a:t>
          </a:r>
          <a:r>
            <a:rPr lang="en-GB" sz="1300" u="sng" kern="1200" dirty="0" err="1" smtClean="0"/>
            <a:t>προσδιορίσουν</a:t>
          </a:r>
          <a:r>
            <a:rPr lang="en-GB" sz="1300" u="sng" kern="1200" dirty="0" smtClean="0"/>
            <a:t> </a:t>
          </a:r>
          <a:r>
            <a:rPr lang="en-GB" sz="1300" u="sng" kern="1200" dirty="0" err="1" smtClean="0"/>
            <a:t>και</a:t>
          </a:r>
          <a:r>
            <a:rPr lang="en-GB" sz="1300" u="sng" kern="1200" dirty="0" smtClean="0"/>
            <a:t> </a:t>
          </a:r>
          <a:r>
            <a:rPr lang="en-GB" sz="1300" u="sng" kern="1200" dirty="0" err="1" smtClean="0"/>
            <a:t>να</a:t>
          </a:r>
          <a:r>
            <a:rPr lang="en-GB" sz="1300" u="sng" kern="1200" dirty="0" smtClean="0"/>
            <a:t> </a:t>
          </a:r>
          <a:r>
            <a:rPr lang="en-GB" sz="1300" u="sng" kern="1200" dirty="0" err="1" smtClean="0"/>
            <a:t>συμφωνήσουν</a:t>
          </a:r>
          <a:r>
            <a:rPr lang="en-GB" sz="1300" u="sng" kern="1200" dirty="0" smtClean="0"/>
            <a:t> </a:t>
          </a:r>
          <a:r>
            <a:rPr lang="en-GB" sz="1300" kern="1200" dirty="0" err="1" smtClean="0"/>
            <a:t>σχετικά</a:t>
          </a:r>
          <a:r>
            <a:rPr lang="en-GB" sz="1300" kern="1200" dirty="0" smtClean="0"/>
            <a:t> </a:t>
          </a:r>
          <a:r>
            <a:rPr lang="en-GB" sz="1300" kern="1200" dirty="0" err="1" smtClean="0"/>
            <a:t>με</a:t>
          </a:r>
          <a:r>
            <a:rPr lang="en-GB" sz="1300" kern="1200" dirty="0" smtClean="0"/>
            <a:t> </a:t>
          </a:r>
          <a:r>
            <a:rPr lang="en-GB" sz="1300" kern="1200" dirty="0" err="1" smtClean="0"/>
            <a:t>το</a:t>
          </a:r>
          <a:r>
            <a:rPr lang="en-GB" sz="1300" kern="1200" dirty="0" smtClean="0"/>
            <a:t> </a:t>
          </a:r>
          <a:r>
            <a:rPr lang="en-GB" sz="1300" kern="1200" dirty="0" err="1" smtClean="0"/>
            <a:t>θέμα</a:t>
          </a:r>
          <a:r>
            <a:rPr lang="en-GB" sz="1300" kern="1200" dirty="0" smtClean="0"/>
            <a:t> </a:t>
          </a:r>
          <a:r>
            <a:rPr lang="en-GB" sz="1300" kern="1200" dirty="0" err="1" smtClean="0"/>
            <a:t>με</a:t>
          </a:r>
          <a:r>
            <a:rPr lang="en-GB" sz="1300" kern="1200" dirty="0" smtClean="0"/>
            <a:t> </a:t>
          </a:r>
          <a:r>
            <a:rPr lang="en-GB" sz="1300" kern="1200" dirty="0" err="1" smtClean="0"/>
            <a:t>το</a:t>
          </a:r>
          <a:r>
            <a:rPr lang="en-GB" sz="1300" kern="1200" dirty="0" smtClean="0"/>
            <a:t> </a:t>
          </a:r>
          <a:r>
            <a:rPr lang="en-GB" sz="1300" kern="1200" dirty="0" err="1" smtClean="0"/>
            <a:t>οποίο</a:t>
          </a:r>
          <a:r>
            <a:rPr lang="en-GB" sz="1300" kern="1200" dirty="0" smtClean="0"/>
            <a:t> </a:t>
          </a:r>
          <a:r>
            <a:rPr lang="en-GB" sz="1300" kern="1200" dirty="0" err="1" smtClean="0"/>
            <a:t>θα</a:t>
          </a:r>
          <a:r>
            <a:rPr lang="en-GB" sz="1300" kern="1200" dirty="0" smtClean="0"/>
            <a:t> </a:t>
          </a:r>
          <a:r>
            <a:rPr lang="en-GB" sz="1300" kern="1200" dirty="0" err="1" smtClean="0"/>
            <a:t>ασχοληθούν</a:t>
          </a:r>
          <a:r>
            <a:rPr lang="en-GB" sz="1300" kern="1200" dirty="0" smtClean="0"/>
            <a:t> </a:t>
          </a:r>
          <a:r>
            <a:rPr lang="en-GB" sz="1300" kern="1200" dirty="0" err="1" smtClean="0"/>
            <a:t>κατά</a:t>
          </a:r>
          <a:r>
            <a:rPr lang="en-GB" sz="1300" kern="1200" dirty="0" smtClean="0"/>
            <a:t> </a:t>
          </a:r>
          <a:r>
            <a:rPr lang="en-GB" sz="1300" kern="1200" dirty="0" err="1" smtClean="0"/>
            <a:t>τη</a:t>
          </a:r>
          <a:r>
            <a:rPr lang="en-GB" sz="1300" kern="1200" dirty="0" smtClean="0"/>
            <a:t> </a:t>
          </a:r>
          <a:r>
            <a:rPr lang="en-GB" sz="1300" kern="1200" dirty="0" err="1" smtClean="0"/>
            <a:t>διάρκεια</a:t>
          </a:r>
          <a:r>
            <a:rPr lang="en-GB" sz="1300" kern="1200" dirty="0" smtClean="0"/>
            <a:t> </a:t>
          </a:r>
          <a:r>
            <a:rPr lang="en-GB" sz="1300" kern="1200" dirty="0" err="1" smtClean="0"/>
            <a:t>του</a:t>
          </a:r>
          <a:r>
            <a:rPr lang="en-GB" sz="1300" kern="1200" dirty="0" smtClean="0"/>
            <a:t> </a:t>
          </a:r>
          <a:r>
            <a:rPr lang="en-GB" sz="1300" kern="1200" dirty="0" err="1" smtClean="0"/>
            <a:t>δεύτερου</a:t>
          </a:r>
          <a:r>
            <a:rPr lang="en-GB" sz="1300" kern="1200" dirty="0" smtClean="0"/>
            <a:t> </a:t>
          </a:r>
          <a:r>
            <a:rPr lang="en-GB" sz="1300" kern="1200" dirty="0" err="1" smtClean="0"/>
            <a:t>εργαστηρίου</a:t>
          </a:r>
          <a:r>
            <a:rPr lang="en-GB" sz="1300" kern="1200" dirty="0" smtClean="0"/>
            <a:t> </a:t>
          </a:r>
          <a:endParaRPr lang="el-GR" sz="1300" kern="1200" dirty="0"/>
        </a:p>
        <a:p>
          <a:pPr marL="114300" lvl="1" indent="-114300" algn="l" defTabSz="577850">
            <a:lnSpc>
              <a:spcPct val="90000"/>
            </a:lnSpc>
            <a:spcBef>
              <a:spcPct val="0"/>
            </a:spcBef>
            <a:spcAft>
              <a:spcPct val="15000"/>
            </a:spcAft>
            <a:buChar char="••"/>
          </a:pPr>
          <a:r>
            <a:rPr lang="en-GB" sz="1300" kern="1200" dirty="0" smtClean="0"/>
            <a:t>(</a:t>
          </a:r>
          <a:r>
            <a:rPr lang="en-GB" sz="1300" b="1" kern="1200" dirty="0" smtClean="0"/>
            <a:t>η </a:t>
          </a:r>
          <a:r>
            <a:rPr lang="en-GB" sz="1300" b="1" kern="1200" dirty="0" err="1" smtClean="0"/>
            <a:t>προοπτική</a:t>
          </a:r>
          <a:r>
            <a:rPr lang="en-GB" sz="1300" b="1" kern="1200" dirty="0" smtClean="0"/>
            <a:t> </a:t>
          </a:r>
          <a:r>
            <a:rPr lang="en-GB" sz="1300" b="1" kern="1200" dirty="0" err="1" smtClean="0"/>
            <a:t>της</a:t>
          </a:r>
          <a:r>
            <a:rPr lang="en-GB" sz="1300" b="1" kern="1200" dirty="0" smtClean="0"/>
            <a:t> </a:t>
          </a:r>
          <a:r>
            <a:rPr lang="en-GB" sz="1300" b="1" kern="1200" dirty="0" err="1" smtClean="0"/>
            <a:t>αλλαγής</a:t>
          </a:r>
          <a:r>
            <a:rPr lang="en-GB" sz="1300" kern="1200" dirty="0" smtClean="0"/>
            <a:t>)</a:t>
          </a:r>
          <a:endParaRPr lang="el-GR" sz="1300" kern="1200" dirty="0"/>
        </a:p>
      </dsp:txBody>
      <dsp:txXfrm rot="5400000">
        <a:off x="3085107" y="-2044909"/>
        <a:ext cx="964803" cy="5056981"/>
      </dsp:txXfrm>
    </dsp:sp>
    <dsp:sp modelId="{6D786D50-4D08-4B33-ACA1-146022C2711A}">
      <dsp:nvSpPr>
        <dsp:cNvPr id="0" name=""/>
        <dsp:cNvSpPr/>
      </dsp:nvSpPr>
      <dsp:spPr>
        <a:xfrm rot="5400000">
          <a:off x="-222646" y="1512490"/>
          <a:ext cx="1484312" cy="103901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l-GR" sz="2100" kern="1200" dirty="0" smtClean="0">
              <a:solidFill>
                <a:srgbClr val="002060"/>
              </a:solidFill>
            </a:rPr>
            <a:t>2</a:t>
          </a:r>
          <a:r>
            <a:rPr lang="el-GR" sz="2100" kern="1200" baseline="30000" dirty="0" smtClean="0">
              <a:solidFill>
                <a:srgbClr val="002060"/>
              </a:solidFill>
            </a:rPr>
            <a:t>ο</a:t>
          </a:r>
          <a:r>
            <a:rPr lang="el-GR" sz="2100" kern="1200" dirty="0" smtClean="0">
              <a:solidFill>
                <a:srgbClr val="002060"/>
              </a:solidFill>
            </a:rPr>
            <a:t> ΒΗΜΑ</a:t>
          </a:r>
          <a:endParaRPr lang="el-GR" sz="2100" kern="1200" dirty="0">
            <a:solidFill>
              <a:srgbClr val="002060"/>
            </a:solidFill>
          </a:endParaRPr>
        </a:p>
      </dsp:txBody>
      <dsp:txXfrm rot="5400000">
        <a:off x="-222646" y="1512490"/>
        <a:ext cx="1484312" cy="1039018"/>
      </dsp:txXfrm>
    </dsp:sp>
    <dsp:sp modelId="{A10BD07F-753E-40AE-934C-9FE07553CBCD}">
      <dsp:nvSpPr>
        <dsp:cNvPr id="0" name=""/>
        <dsp:cNvSpPr/>
      </dsp:nvSpPr>
      <dsp:spPr>
        <a:xfrm rot="5400000">
          <a:off x="3085107" y="-756245"/>
          <a:ext cx="964803" cy="505698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GB" sz="1300" kern="1200" dirty="0" err="1" smtClean="0"/>
            <a:t>να</a:t>
          </a:r>
          <a:r>
            <a:rPr lang="en-GB" sz="1300" kern="1200" dirty="0" smtClean="0"/>
            <a:t> </a:t>
          </a:r>
          <a:r>
            <a:rPr lang="en-GB" sz="1300" kern="1200" dirty="0" err="1" smtClean="0"/>
            <a:t>μετατρέψει</a:t>
          </a:r>
          <a:r>
            <a:rPr lang="en-GB" sz="1300" kern="1200" dirty="0" smtClean="0"/>
            <a:t> </a:t>
          </a:r>
          <a:r>
            <a:rPr lang="en-GB" sz="1300" kern="1200" dirty="0" err="1" smtClean="0"/>
            <a:t>την</a:t>
          </a:r>
          <a:r>
            <a:rPr lang="en-GB" sz="1300" kern="1200" dirty="0" smtClean="0"/>
            <a:t> </a:t>
          </a:r>
          <a:r>
            <a:rPr lang="en-GB" sz="1300" kern="1200" dirty="0" err="1" smtClean="0"/>
            <a:t>προσδιορισμένη</a:t>
          </a:r>
          <a:r>
            <a:rPr lang="en-GB" sz="1300" kern="1200" dirty="0" smtClean="0"/>
            <a:t> </a:t>
          </a:r>
          <a:r>
            <a:rPr lang="en-GB" sz="1300" kern="1200" dirty="0" err="1" smtClean="0"/>
            <a:t>προοπτική</a:t>
          </a:r>
          <a:r>
            <a:rPr lang="en-GB" sz="1300" kern="1200" dirty="0" smtClean="0"/>
            <a:t> </a:t>
          </a:r>
          <a:r>
            <a:rPr lang="en-GB" sz="1300" kern="1200" dirty="0" err="1" smtClean="0"/>
            <a:t>της</a:t>
          </a:r>
          <a:r>
            <a:rPr lang="en-GB" sz="1300" kern="1200" dirty="0" smtClean="0"/>
            <a:t> </a:t>
          </a:r>
          <a:r>
            <a:rPr lang="en-GB" sz="1300" kern="1200" dirty="0" err="1" smtClean="0"/>
            <a:t>αλλαγής</a:t>
          </a:r>
          <a:r>
            <a:rPr lang="en-GB" sz="1300" kern="1200" dirty="0" smtClean="0"/>
            <a:t> </a:t>
          </a:r>
          <a:r>
            <a:rPr lang="en-GB" sz="1300" kern="1200" dirty="0" err="1" smtClean="0"/>
            <a:t>σε</a:t>
          </a:r>
          <a:r>
            <a:rPr lang="en-GB" sz="1300" kern="1200" dirty="0" smtClean="0"/>
            <a:t> </a:t>
          </a:r>
          <a:r>
            <a:rPr lang="en-GB" sz="1300" kern="1200" dirty="0" err="1" smtClean="0"/>
            <a:t>μια</a:t>
          </a:r>
          <a:r>
            <a:rPr lang="en-GB" sz="1300" kern="1200" dirty="0" smtClean="0"/>
            <a:t> </a:t>
          </a:r>
          <a:r>
            <a:rPr lang="en-GB" sz="1300" kern="1200" dirty="0" err="1" smtClean="0"/>
            <a:t>ενεργή</a:t>
          </a:r>
          <a:r>
            <a:rPr lang="en-GB" sz="1300" kern="1200" dirty="0" smtClean="0"/>
            <a:t> </a:t>
          </a:r>
          <a:r>
            <a:rPr lang="en-GB" sz="1300" kern="1200" dirty="0" err="1" smtClean="0"/>
            <a:t>δράση</a:t>
          </a:r>
          <a:r>
            <a:rPr lang="en-GB" sz="1300" kern="1200" dirty="0" smtClean="0"/>
            <a:t> </a:t>
          </a:r>
          <a:endParaRPr lang="el-GR" sz="1300" kern="1200" dirty="0"/>
        </a:p>
        <a:p>
          <a:pPr marL="114300" lvl="1" indent="-114300" algn="l" defTabSz="577850">
            <a:lnSpc>
              <a:spcPct val="90000"/>
            </a:lnSpc>
            <a:spcBef>
              <a:spcPct val="0"/>
            </a:spcBef>
            <a:spcAft>
              <a:spcPct val="15000"/>
            </a:spcAft>
            <a:buChar char="••"/>
          </a:pPr>
          <a:r>
            <a:rPr lang="el-GR" sz="1300" kern="1200" dirty="0" smtClean="0"/>
            <a:t>(</a:t>
          </a:r>
          <a:r>
            <a:rPr lang="el-GR" sz="1300" b="1" kern="1200" dirty="0" smtClean="0"/>
            <a:t>το έργο της αλλαγής</a:t>
          </a:r>
          <a:r>
            <a:rPr lang="el-GR" sz="1300" kern="1200" dirty="0" smtClean="0"/>
            <a:t>)</a:t>
          </a:r>
          <a:endParaRPr lang="el-GR" sz="1300" kern="1200" dirty="0"/>
        </a:p>
      </dsp:txBody>
      <dsp:txXfrm rot="5400000">
        <a:off x="3085107" y="-756245"/>
        <a:ext cx="964803" cy="5056981"/>
      </dsp:txXfrm>
    </dsp:sp>
    <dsp:sp modelId="{A7AD763A-0341-44D5-BED9-803B612BF8BC}">
      <dsp:nvSpPr>
        <dsp:cNvPr id="0" name=""/>
        <dsp:cNvSpPr/>
      </dsp:nvSpPr>
      <dsp:spPr>
        <a:xfrm rot="5400000">
          <a:off x="-222646" y="2801154"/>
          <a:ext cx="1484312" cy="103901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l-GR" sz="2100" kern="1200" dirty="0" smtClean="0">
              <a:solidFill>
                <a:srgbClr val="002060"/>
              </a:solidFill>
            </a:rPr>
            <a:t>3</a:t>
          </a:r>
          <a:r>
            <a:rPr lang="el-GR" sz="2100" kern="1200" baseline="30000" dirty="0" smtClean="0">
              <a:solidFill>
                <a:srgbClr val="002060"/>
              </a:solidFill>
            </a:rPr>
            <a:t>ο</a:t>
          </a:r>
          <a:r>
            <a:rPr lang="el-GR" sz="2100" kern="1200" dirty="0" smtClean="0">
              <a:solidFill>
                <a:srgbClr val="002060"/>
              </a:solidFill>
            </a:rPr>
            <a:t> ΒΗΜΑ</a:t>
          </a:r>
          <a:endParaRPr lang="el-GR" sz="2100" kern="1200" dirty="0">
            <a:solidFill>
              <a:srgbClr val="002060"/>
            </a:solidFill>
          </a:endParaRPr>
        </a:p>
      </dsp:txBody>
      <dsp:txXfrm rot="5400000">
        <a:off x="-222646" y="2801154"/>
        <a:ext cx="1484312" cy="1039018"/>
      </dsp:txXfrm>
    </dsp:sp>
    <dsp:sp modelId="{69C19F35-AB0F-4A3A-A1D0-AE73A207D034}">
      <dsp:nvSpPr>
        <dsp:cNvPr id="0" name=""/>
        <dsp:cNvSpPr/>
      </dsp:nvSpPr>
      <dsp:spPr>
        <a:xfrm rot="5400000">
          <a:off x="3085107" y="532418"/>
          <a:ext cx="964803" cy="505698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l-GR" sz="1300" kern="1200" dirty="0" smtClean="0"/>
            <a:t>μετατροπή του έργου σε μια συγκεκριμένη πρόταση, που θα απευθύνεται στο σχολείο, στην εκπαιδευτική κοινότητα ή/και σε άλλους εκπαιδευτικούς φορείς</a:t>
          </a:r>
          <a:endParaRPr lang="el-GR" sz="1300" kern="1200" dirty="0"/>
        </a:p>
        <a:p>
          <a:pPr marL="114300" lvl="1" indent="-114300" algn="l" defTabSz="577850">
            <a:lnSpc>
              <a:spcPct val="90000"/>
            </a:lnSpc>
            <a:spcBef>
              <a:spcPct val="0"/>
            </a:spcBef>
            <a:spcAft>
              <a:spcPct val="15000"/>
            </a:spcAft>
            <a:buChar char="••"/>
          </a:pPr>
          <a:r>
            <a:rPr lang="el-GR" sz="1300" kern="1200" dirty="0" smtClean="0"/>
            <a:t> (</a:t>
          </a:r>
          <a:r>
            <a:rPr lang="el-GR" sz="1300" b="1" kern="1200" dirty="0" smtClean="0"/>
            <a:t>η πρόταση για αλλαγή</a:t>
          </a:r>
          <a:r>
            <a:rPr lang="el-GR" sz="1300" kern="1200" dirty="0" smtClean="0"/>
            <a:t>)</a:t>
          </a:r>
          <a:endParaRPr lang="el-GR" sz="1300" kern="1200" dirty="0"/>
        </a:p>
      </dsp:txBody>
      <dsp:txXfrm rot="5400000">
        <a:off x="3085107" y="532418"/>
        <a:ext cx="964803" cy="505698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C15F4F-AB88-462C-BF04-DB44D60372D4}">
      <dsp:nvSpPr>
        <dsp:cNvPr id="0" name=""/>
        <dsp:cNvSpPr/>
      </dsp:nvSpPr>
      <dsp:spPr>
        <a:xfrm>
          <a:off x="2057398" y="2209"/>
          <a:ext cx="4114803" cy="145856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l-GR" sz="1600" b="1" kern="1200" dirty="0" smtClean="0">
              <a:solidFill>
                <a:schemeClr val="tx1"/>
              </a:solidFill>
            </a:rPr>
            <a:t>Χώρος</a:t>
          </a:r>
          <a:r>
            <a:rPr lang="en-US" sz="1600" b="1" kern="1200" dirty="0" smtClean="0">
              <a:solidFill>
                <a:schemeClr val="tx1"/>
              </a:solidFill>
            </a:rPr>
            <a:t>: </a:t>
          </a:r>
          <a:r>
            <a:rPr lang="en-GB" sz="1600" b="1" kern="1200" dirty="0" err="1" smtClean="0">
              <a:solidFill>
                <a:schemeClr val="tx1"/>
              </a:solidFill>
            </a:rPr>
            <a:t>Αίθουσα</a:t>
          </a:r>
          <a:r>
            <a:rPr lang="en-GB" sz="1600" b="1" kern="1200" dirty="0" smtClean="0">
              <a:solidFill>
                <a:schemeClr val="tx1"/>
              </a:solidFill>
            </a:rPr>
            <a:t> ή </a:t>
          </a:r>
          <a:r>
            <a:rPr lang="en-GB" sz="1600" b="1" kern="1200" dirty="0" err="1" smtClean="0">
              <a:solidFill>
                <a:schemeClr val="tx1"/>
              </a:solidFill>
            </a:rPr>
            <a:t>υπαίθριος</a:t>
          </a:r>
          <a:r>
            <a:rPr lang="en-GB" sz="1600" b="1" kern="1200" dirty="0" smtClean="0">
              <a:solidFill>
                <a:schemeClr val="tx1"/>
              </a:solidFill>
            </a:rPr>
            <a:t> </a:t>
          </a:r>
          <a:r>
            <a:rPr lang="en-GB" sz="1600" b="1" kern="1200" dirty="0" err="1" smtClean="0">
              <a:solidFill>
                <a:schemeClr val="tx1"/>
              </a:solidFill>
            </a:rPr>
            <a:t>χώρος</a:t>
          </a:r>
          <a:r>
            <a:rPr lang="en-GB" sz="1600" b="1" kern="1200" dirty="0" smtClean="0">
              <a:solidFill>
                <a:schemeClr val="tx1"/>
              </a:solidFill>
            </a:rPr>
            <a:t>, </a:t>
          </a:r>
          <a:r>
            <a:rPr lang="en-GB" sz="1600" b="1" kern="1200" dirty="0" err="1" smtClean="0">
              <a:solidFill>
                <a:schemeClr val="tx1"/>
              </a:solidFill>
            </a:rPr>
            <a:t>τάξη</a:t>
          </a:r>
          <a:r>
            <a:rPr lang="en-GB" sz="1600" b="1" kern="1200" dirty="0" smtClean="0">
              <a:solidFill>
                <a:schemeClr val="tx1"/>
              </a:solidFill>
            </a:rPr>
            <a:t> ή </a:t>
          </a:r>
          <a:r>
            <a:rPr lang="en-GB" sz="1600" b="1" kern="1200" dirty="0" err="1" smtClean="0">
              <a:solidFill>
                <a:schemeClr val="tx1"/>
              </a:solidFill>
            </a:rPr>
            <a:t>άλλος</a:t>
          </a:r>
          <a:r>
            <a:rPr lang="en-GB" sz="1600" b="1" kern="1200" dirty="0" smtClean="0">
              <a:solidFill>
                <a:schemeClr val="tx1"/>
              </a:solidFill>
            </a:rPr>
            <a:t> </a:t>
          </a:r>
          <a:r>
            <a:rPr lang="en-GB" sz="1600" b="1" kern="1200" dirty="0" err="1" smtClean="0">
              <a:solidFill>
                <a:schemeClr val="tx1"/>
              </a:solidFill>
            </a:rPr>
            <a:t>χώρος</a:t>
          </a:r>
          <a:r>
            <a:rPr lang="en-GB" sz="1600" b="1" kern="1200" dirty="0" smtClean="0">
              <a:solidFill>
                <a:schemeClr val="tx1"/>
              </a:solidFill>
            </a:rPr>
            <a:t> </a:t>
          </a:r>
          <a:r>
            <a:rPr lang="en-GB" sz="1600" b="1" kern="1200" dirty="0" err="1" smtClean="0">
              <a:solidFill>
                <a:schemeClr val="tx1"/>
              </a:solidFill>
            </a:rPr>
            <a:t>του</a:t>
          </a:r>
          <a:r>
            <a:rPr lang="en-GB" sz="1600" b="1" kern="1200" dirty="0" smtClean="0">
              <a:solidFill>
                <a:schemeClr val="tx1"/>
              </a:solidFill>
            </a:rPr>
            <a:t> </a:t>
          </a:r>
          <a:r>
            <a:rPr lang="en-GB" sz="1600" b="1" kern="1200" dirty="0" err="1" smtClean="0">
              <a:solidFill>
                <a:schemeClr val="tx1"/>
              </a:solidFill>
            </a:rPr>
            <a:t>σχολείου</a:t>
          </a:r>
          <a:r>
            <a:rPr lang="en-GB" sz="1600" b="1" kern="1200" dirty="0" smtClean="0">
              <a:solidFill>
                <a:schemeClr val="tx1"/>
              </a:solidFill>
            </a:rPr>
            <a:t> – </a:t>
          </a:r>
          <a:r>
            <a:rPr lang="el-GR" sz="1600" b="1" kern="1200" dirty="0" smtClean="0">
              <a:solidFill>
                <a:schemeClr val="tx1"/>
              </a:solidFill>
            </a:rPr>
            <a:t>κύκλος (</a:t>
          </a:r>
          <a:r>
            <a:rPr lang="en-GB" sz="1600" b="1" kern="1200" dirty="0" err="1" smtClean="0">
              <a:solidFill>
                <a:schemeClr val="tx1"/>
              </a:solidFill>
            </a:rPr>
            <a:t>μοίρασμα</a:t>
          </a:r>
          <a:r>
            <a:rPr lang="en-GB" sz="1600" b="1" kern="1200" dirty="0" smtClean="0">
              <a:solidFill>
                <a:schemeClr val="tx1"/>
              </a:solidFill>
            </a:rPr>
            <a:t> </a:t>
          </a:r>
          <a:r>
            <a:rPr lang="en-GB" sz="1600" b="1" kern="1200" dirty="0" err="1" smtClean="0">
              <a:solidFill>
                <a:schemeClr val="tx1"/>
              </a:solidFill>
            </a:rPr>
            <a:t>εξουσίας</a:t>
          </a:r>
          <a:r>
            <a:rPr lang="en-GB" sz="1600" b="1" kern="1200" dirty="0" smtClean="0">
              <a:solidFill>
                <a:schemeClr val="tx1"/>
              </a:solidFill>
            </a:rPr>
            <a:t>, </a:t>
          </a:r>
          <a:r>
            <a:rPr lang="en-GB" sz="1600" b="1" kern="1200" dirty="0" err="1" smtClean="0">
              <a:solidFill>
                <a:schemeClr val="tx1"/>
              </a:solidFill>
            </a:rPr>
            <a:t>ισότητα</a:t>
          </a:r>
          <a:r>
            <a:rPr lang="en-GB" sz="1600" b="1" kern="1200" dirty="0" smtClean="0">
              <a:solidFill>
                <a:schemeClr val="tx1"/>
              </a:solidFill>
            </a:rPr>
            <a:t>, </a:t>
          </a:r>
          <a:r>
            <a:rPr lang="en-GB" sz="1600" b="1" kern="1200" dirty="0" err="1" smtClean="0">
              <a:solidFill>
                <a:schemeClr val="tx1"/>
              </a:solidFill>
            </a:rPr>
            <a:t>ίδιες</a:t>
          </a:r>
          <a:r>
            <a:rPr lang="en-GB" sz="1600" b="1" kern="1200" dirty="0" smtClean="0">
              <a:solidFill>
                <a:schemeClr val="tx1"/>
              </a:solidFill>
            </a:rPr>
            <a:t> </a:t>
          </a:r>
          <a:r>
            <a:rPr lang="en-GB" sz="1600" b="1" kern="1200" dirty="0" err="1" smtClean="0">
              <a:solidFill>
                <a:schemeClr val="tx1"/>
              </a:solidFill>
            </a:rPr>
            <a:t>ευκαιρίες</a:t>
          </a:r>
          <a:r>
            <a:rPr lang="el-GR" sz="1600" b="1" kern="1200" dirty="0" smtClean="0">
              <a:solidFill>
                <a:schemeClr val="tx1"/>
              </a:solidFill>
            </a:rPr>
            <a:t>,</a:t>
          </a:r>
          <a:r>
            <a:rPr lang="en-GB" sz="1600" b="1" kern="1200" dirty="0" smtClean="0">
              <a:solidFill>
                <a:schemeClr val="tx1"/>
              </a:solidFill>
            </a:rPr>
            <a:t> </a:t>
          </a:r>
          <a:r>
            <a:rPr lang="en-GB" sz="1600" b="1" kern="1200" dirty="0" err="1" smtClean="0">
              <a:solidFill>
                <a:schemeClr val="tx1"/>
              </a:solidFill>
            </a:rPr>
            <a:t>ίδια</a:t>
          </a:r>
          <a:r>
            <a:rPr lang="en-GB" sz="1600" b="1" kern="1200" dirty="0" smtClean="0">
              <a:solidFill>
                <a:schemeClr val="tx1"/>
              </a:solidFill>
            </a:rPr>
            <a:t> </a:t>
          </a:r>
          <a:r>
            <a:rPr lang="en-GB" sz="1600" b="1" kern="1200" dirty="0" err="1" smtClean="0">
              <a:solidFill>
                <a:schemeClr val="tx1"/>
              </a:solidFill>
            </a:rPr>
            <a:t>απόσταση</a:t>
          </a:r>
          <a:r>
            <a:rPr lang="el-GR" sz="1600" b="1" kern="1200" dirty="0" smtClean="0">
              <a:solidFill>
                <a:schemeClr val="tx1"/>
              </a:solidFill>
            </a:rPr>
            <a:t>)</a:t>
          </a:r>
          <a:endParaRPr lang="el-GR" sz="1600" b="1" kern="1200" dirty="0">
            <a:solidFill>
              <a:schemeClr val="tx1"/>
            </a:solidFill>
          </a:endParaRPr>
        </a:p>
      </dsp:txBody>
      <dsp:txXfrm>
        <a:off x="2057398" y="2209"/>
        <a:ext cx="4114803" cy="1458562"/>
      </dsp:txXfrm>
    </dsp:sp>
    <dsp:sp modelId="{6303AA36-FF15-4F21-BD12-B9626665F859}">
      <dsp:nvSpPr>
        <dsp:cNvPr id="0" name=""/>
        <dsp:cNvSpPr/>
      </dsp:nvSpPr>
      <dsp:spPr>
        <a:xfrm>
          <a:off x="2057398" y="1533700"/>
          <a:ext cx="4114803" cy="1458562"/>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l-GR" sz="1600" b="1" kern="1200" dirty="0" smtClean="0">
              <a:solidFill>
                <a:schemeClr val="tx1"/>
              </a:solidFill>
            </a:rPr>
            <a:t>Εργαλεία</a:t>
          </a:r>
          <a:r>
            <a:rPr lang="en-GB" sz="1600" b="1" kern="1200" dirty="0" smtClean="0">
              <a:solidFill>
                <a:schemeClr val="tx1"/>
              </a:solidFill>
            </a:rPr>
            <a:t>:</a:t>
          </a:r>
          <a:r>
            <a:rPr lang="el-GR" sz="1600" b="1" kern="1200" dirty="0" smtClean="0">
              <a:solidFill>
                <a:schemeClr val="tx1"/>
              </a:solidFill>
            </a:rPr>
            <a:t> </a:t>
          </a:r>
          <a:r>
            <a:rPr lang="en-GB" sz="1600" b="1" kern="1200" dirty="0" err="1" smtClean="0">
              <a:solidFill>
                <a:schemeClr val="tx1"/>
              </a:solidFill>
            </a:rPr>
            <a:t>πίνακας</a:t>
          </a:r>
          <a:r>
            <a:rPr lang="el-GR" sz="1600" b="1" kern="1200" dirty="0" smtClean="0">
              <a:solidFill>
                <a:schemeClr val="tx1"/>
              </a:solidFill>
            </a:rPr>
            <a:t>, </a:t>
          </a:r>
          <a:r>
            <a:rPr lang="en-GB" sz="1600" b="1" kern="1200" dirty="0" err="1" smtClean="0">
              <a:solidFill>
                <a:schemeClr val="tx1"/>
              </a:solidFill>
            </a:rPr>
            <a:t>σημειωματάριο</a:t>
          </a:r>
          <a:r>
            <a:rPr lang="el-GR" sz="1600" b="1" kern="1200" dirty="0" smtClean="0">
              <a:solidFill>
                <a:schemeClr val="tx1"/>
              </a:solidFill>
            </a:rPr>
            <a:t> (</a:t>
          </a:r>
          <a:r>
            <a:rPr lang="en-GB" sz="1600" b="1" kern="1200" dirty="0" err="1" smtClean="0">
              <a:solidFill>
                <a:schemeClr val="tx1"/>
              </a:solidFill>
            </a:rPr>
            <a:t>σημειώνει</a:t>
          </a:r>
          <a:r>
            <a:rPr lang="en-GB" sz="1600" b="1" kern="1200" dirty="0" smtClean="0">
              <a:solidFill>
                <a:schemeClr val="tx1"/>
              </a:solidFill>
            </a:rPr>
            <a:t> </a:t>
          </a:r>
          <a:r>
            <a:rPr lang="en-GB" sz="1600" b="1" kern="1200" dirty="0" err="1" smtClean="0">
              <a:solidFill>
                <a:schemeClr val="tx1"/>
              </a:solidFill>
            </a:rPr>
            <a:t>τις</a:t>
          </a:r>
          <a:r>
            <a:rPr lang="en-GB" sz="1600" b="1" kern="1200" dirty="0" smtClean="0">
              <a:solidFill>
                <a:schemeClr val="tx1"/>
              </a:solidFill>
            </a:rPr>
            <a:t> </a:t>
          </a:r>
          <a:r>
            <a:rPr lang="en-GB" sz="1600" b="1" kern="1200" dirty="0" err="1" smtClean="0">
              <a:solidFill>
                <a:schemeClr val="tx1"/>
              </a:solidFill>
            </a:rPr>
            <a:t>διάφορες</a:t>
          </a:r>
          <a:r>
            <a:rPr lang="en-GB" sz="1600" b="1" kern="1200" dirty="0" smtClean="0">
              <a:solidFill>
                <a:schemeClr val="tx1"/>
              </a:solidFill>
            </a:rPr>
            <a:t> </a:t>
          </a:r>
          <a:r>
            <a:rPr lang="en-GB" sz="1600" b="1" kern="1200" dirty="0" err="1" smtClean="0">
              <a:solidFill>
                <a:schemeClr val="tx1"/>
              </a:solidFill>
            </a:rPr>
            <a:t>παρεμβάσεις</a:t>
          </a:r>
          <a:r>
            <a:rPr lang="en-GB" sz="1600" b="1" kern="1200" dirty="0" smtClean="0">
              <a:solidFill>
                <a:schemeClr val="tx1"/>
              </a:solidFill>
            </a:rPr>
            <a:t> </a:t>
          </a:r>
          <a:r>
            <a:rPr lang="el-GR" sz="1600" b="1" kern="1200" dirty="0" smtClean="0">
              <a:solidFill>
                <a:schemeClr val="tx1"/>
              </a:solidFill>
            </a:rPr>
            <a:t>/</a:t>
          </a:r>
          <a:r>
            <a:rPr lang="en-GB" sz="1600" b="1" kern="1200" dirty="0" err="1" smtClean="0">
              <a:solidFill>
                <a:schemeClr val="tx1"/>
              </a:solidFill>
            </a:rPr>
            <a:t>λέξεις-κλειδιά</a:t>
          </a:r>
          <a:r>
            <a:rPr lang="en-GB" sz="1600" b="1" kern="1200" dirty="0" smtClean="0">
              <a:solidFill>
                <a:schemeClr val="tx1"/>
              </a:solidFill>
            </a:rPr>
            <a:t>, </a:t>
          </a:r>
          <a:r>
            <a:rPr lang="en-GB" sz="1600" b="1" kern="1200" dirty="0" err="1" smtClean="0">
              <a:solidFill>
                <a:schemeClr val="tx1"/>
              </a:solidFill>
            </a:rPr>
            <a:t>βασικά</a:t>
          </a:r>
          <a:r>
            <a:rPr lang="en-GB" sz="1600" b="1" kern="1200" dirty="0" smtClean="0">
              <a:solidFill>
                <a:schemeClr val="tx1"/>
              </a:solidFill>
            </a:rPr>
            <a:t> </a:t>
          </a:r>
          <a:r>
            <a:rPr lang="en-GB" sz="1600" b="1" kern="1200" dirty="0" err="1" smtClean="0">
              <a:solidFill>
                <a:schemeClr val="tx1"/>
              </a:solidFill>
            </a:rPr>
            <a:t>σημεία</a:t>
          </a:r>
          <a:r>
            <a:rPr lang="el-GR" sz="1600" b="1" kern="1200" dirty="0" smtClean="0">
              <a:solidFill>
                <a:schemeClr val="tx1"/>
              </a:solidFill>
            </a:rPr>
            <a:t>/</a:t>
          </a:r>
          <a:r>
            <a:rPr lang="en-GB" sz="1600" b="1" kern="1200" dirty="0" smtClean="0">
              <a:solidFill>
                <a:schemeClr val="tx1"/>
              </a:solidFill>
            </a:rPr>
            <a:t> </a:t>
          </a:r>
          <a:r>
            <a:rPr lang="en-GB" sz="1600" b="1" kern="1200" dirty="0" err="1" smtClean="0">
              <a:solidFill>
                <a:schemeClr val="tx1"/>
              </a:solidFill>
            </a:rPr>
            <a:t>και</a:t>
          </a:r>
          <a:r>
            <a:rPr lang="en-GB" sz="1600" b="1" kern="1200" dirty="0" smtClean="0">
              <a:solidFill>
                <a:schemeClr val="tx1"/>
              </a:solidFill>
            </a:rPr>
            <a:t> </a:t>
          </a:r>
          <a:r>
            <a:rPr lang="en-GB" sz="1600" b="1" kern="1200" dirty="0" err="1" smtClean="0">
              <a:solidFill>
                <a:schemeClr val="tx1"/>
              </a:solidFill>
            </a:rPr>
            <a:t>καταγράφει</a:t>
          </a:r>
          <a:r>
            <a:rPr lang="en-GB" sz="1600" b="1" kern="1200" dirty="0" smtClean="0">
              <a:solidFill>
                <a:schemeClr val="tx1"/>
              </a:solidFill>
            </a:rPr>
            <a:t> </a:t>
          </a:r>
          <a:r>
            <a:rPr lang="en-GB" sz="1600" b="1" kern="1200" dirty="0" err="1" smtClean="0">
              <a:solidFill>
                <a:schemeClr val="tx1"/>
              </a:solidFill>
            </a:rPr>
            <a:t>τα</a:t>
          </a:r>
          <a:r>
            <a:rPr lang="en-GB" sz="1600" b="1" kern="1200" dirty="0" smtClean="0">
              <a:solidFill>
                <a:schemeClr val="tx1"/>
              </a:solidFill>
            </a:rPr>
            <a:t> </a:t>
          </a:r>
          <a:r>
            <a:rPr lang="en-GB" sz="1600" b="1" kern="1200" dirty="0" err="1" smtClean="0">
              <a:solidFill>
                <a:schemeClr val="tx1"/>
              </a:solidFill>
            </a:rPr>
            <a:t>αποτελέσματα</a:t>
          </a:r>
          <a:r>
            <a:rPr lang="en-GB" sz="1600" b="1" kern="1200" dirty="0" smtClean="0">
              <a:solidFill>
                <a:schemeClr val="tx1"/>
              </a:solidFill>
            </a:rPr>
            <a:t> </a:t>
          </a:r>
          <a:r>
            <a:rPr lang="en-GB" sz="1600" b="1" kern="1200" dirty="0" err="1" smtClean="0">
              <a:solidFill>
                <a:schemeClr val="tx1"/>
              </a:solidFill>
            </a:rPr>
            <a:t>της</a:t>
          </a:r>
          <a:r>
            <a:rPr lang="en-GB" sz="1600" b="1" kern="1200" dirty="0" smtClean="0">
              <a:solidFill>
                <a:schemeClr val="tx1"/>
              </a:solidFill>
            </a:rPr>
            <a:t> </a:t>
          </a:r>
          <a:r>
            <a:rPr lang="en-GB" sz="1600" b="1" kern="1200" dirty="0" err="1" smtClean="0">
              <a:solidFill>
                <a:schemeClr val="tx1"/>
              </a:solidFill>
            </a:rPr>
            <a:t>συνεδρίας</a:t>
          </a:r>
          <a:r>
            <a:rPr lang="el-GR" sz="1600" b="1" kern="1200" dirty="0" smtClean="0">
              <a:solidFill>
                <a:schemeClr val="tx1"/>
              </a:solidFill>
            </a:rPr>
            <a:t>)</a:t>
          </a:r>
          <a:endParaRPr lang="el-GR" sz="1600" b="1" kern="1200" dirty="0">
            <a:solidFill>
              <a:schemeClr val="tx1"/>
            </a:solidFill>
          </a:endParaRPr>
        </a:p>
      </dsp:txBody>
      <dsp:txXfrm>
        <a:off x="2057398" y="1533700"/>
        <a:ext cx="4114803" cy="1458562"/>
      </dsp:txXfrm>
    </dsp:sp>
    <dsp:sp modelId="{EB2F4755-88A7-458C-BCF1-9C603E0D3B7F}">
      <dsp:nvSpPr>
        <dsp:cNvPr id="0" name=""/>
        <dsp:cNvSpPr/>
      </dsp:nvSpPr>
      <dsp:spPr>
        <a:xfrm>
          <a:off x="2057398" y="3065190"/>
          <a:ext cx="4047758" cy="1458562"/>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rtl="0">
            <a:lnSpc>
              <a:spcPct val="90000"/>
            </a:lnSpc>
            <a:spcBef>
              <a:spcPct val="0"/>
            </a:spcBef>
            <a:spcAft>
              <a:spcPct val="35000"/>
            </a:spcAft>
          </a:pPr>
          <a:r>
            <a:rPr lang="el-GR" sz="1500" b="1" kern="1200" dirty="0" smtClean="0">
              <a:solidFill>
                <a:schemeClr val="tx1"/>
              </a:solidFill>
            </a:rPr>
            <a:t>Προετοιμασία του συντονιστή </a:t>
          </a:r>
          <a:r>
            <a:rPr lang="en-GB" sz="1500" b="1" kern="1200" dirty="0" smtClean="0">
              <a:solidFill>
                <a:schemeClr val="tx1"/>
              </a:solidFill>
            </a:rPr>
            <a:t>RMA </a:t>
          </a:r>
          <a:r>
            <a:rPr lang="el-GR" sz="1500" b="1" kern="1200" dirty="0" smtClean="0">
              <a:solidFill>
                <a:schemeClr val="tx1"/>
              </a:solidFill>
            </a:rPr>
            <a:t>και/ή  των συμμετεχόντων</a:t>
          </a:r>
          <a:r>
            <a:rPr lang="en-US" sz="1500" b="1" kern="1200" dirty="0" smtClean="0">
              <a:solidFill>
                <a:schemeClr val="tx1"/>
              </a:solidFill>
            </a:rPr>
            <a:t>: </a:t>
          </a:r>
          <a:r>
            <a:rPr lang="el-GR" sz="1500" b="1" kern="1200" dirty="0" smtClean="0">
              <a:solidFill>
                <a:schemeClr val="tx1"/>
              </a:solidFill>
            </a:rPr>
            <a:t>όχι απαραίτητο </a:t>
          </a:r>
          <a:r>
            <a:rPr lang="en-GB" sz="1500" b="1" kern="1200" dirty="0" err="1" smtClean="0">
              <a:solidFill>
                <a:schemeClr val="tx1"/>
              </a:solidFill>
            </a:rPr>
            <a:t>το</a:t>
          </a:r>
          <a:r>
            <a:rPr lang="en-GB" sz="1500" b="1" kern="1200" dirty="0" smtClean="0">
              <a:solidFill>
                <a:schemeClr val="tx1"/>
              </a:solidFill>
            </a:rPr>
            <a:t> </a:t>
          </a:r>
          <a:r>
            <a:rPr lang="en-GB" sz="1500" b="1" kern="1200" dirty="0" err="1" smtClean="0">
              <a:solidFill>
                <a:schemeClr val="tx1"/>
              </a:solidFill>
            </a:rPr>
            <a:t>θεωρητικό</a:t>
          </a:r>
          <a:r>
            <a:rPr lang="en-GB" sz="1500" b="1" kern="1200" dirty="0" smtClean="0">
              <a:solidFill>
                <a:schemeClr val="tx1"/>
              </a:solidFill>
            </a:rPr>
            <a:t> </a:t>
          </a:r>
          <a:r>
            <a:rPr lang="en-GB" sz="1500" b="1" kern="1200" dirty="0" err="1" smtClean="0">
              <a:solidFill>
                <a:schemeClr val="tx1"/>
              </a:solidFill>
            </a:rPr>
            <a:t>πλαίσιο</a:t>
          </a:r>
          <a:r>
            <a:rPr lang="el-GR" sz="1500" b="1" kern="1200" dirty="0" smtClean="0">
              <a:solidFill>
                <a:schemeClr val="tx1"/>
              </a:solidFill>
            </a:rPr>
            <a:t>, </a:t>
          </a:r>
          <a:r>
            <a:rPr lang="en-GB" sz="1500" b="1" kern="1200" dirty="0" err="1" smtClean="0">
              <a:solidFill>
                <a:schemeClr val="tx1"/>
              </a:solidFill>
            </a:rPr>
            <a:t>πρόσθετο</a:t>
          </a:r>
          <a:r>
            <a:rPr lang="en-GB" sz="1500" b="1" kern="1200" dirty="0" smtClean="0">
              <a:solidFill>
                <a:schemeClr val="tx1"/>
              </a:solidFill>
            </a:rPr>
            <a:t> </a:t>
          </a:r>
          <a:r>
            <a:rPr lang="en-GB" sz="1500" b="1" kern="1200" dirty="0" err="1" smtClean="0">
              <a:solidFill>
                <a:schemeClr val="tx1"/>
              </a:solidFill>
            </a:rPr>
            <a:t>προπαρασκευαστικό</a:t>
          </a:r>
          <a:r>
            <a:rPr lang="en-GB" sz="1500" b="1" kern="1200" dirty="0" smtClean="0">
              <a:solidFill>
                <a:schemeClr val="tx1"/>
              </a:solidFill>
            </a:rPr>
            <a:t> </a:t>
          </a:r>
          <a:r>
            <a:rPr lang="en-GB" sz="1500" b="1" kern="1200" dirty="0" err="1" smtClean="0">
              <a:solidFill>
                <a:schemeClr val="tx1"/>
              </a:solidFill>
            </a:rPr>
            <a:t>υλικό</a:t>
          </a:r>
          <a:r>
            <a:rPr lang="en-GB" sz="1500" b="1" kern="1200" dirty="0" smtClean="0">
              <a:solidFill>
                <a:schemeClr val="tx1"/>
              </a:solidFill>
            </a:rPr>
            <a:t> </a:t>
          </a:r>
          <a:r>
            <a:rPr lang="el-GR" sz="1500" b="1" kern="1200" dirty="0" smtClean="0">
              <a:solidFill>
                <a:schemeClr val="tx1"/>
              </a:solidFill>
            </a:rPr>
            <a:t>(</a:t>
          </a:r>
          <a:r>
            <a:rPr lang="en-GB" sz="1500" b="1" kern="1200" dirty="0" err="1" smtClean="0">
              <a:solidFill>
                <a:schemeClr val="tx1"/>
              </a:solidFill>
            </a:rPr>
            <a:t>κείμενα</a:t>
          </a:r>
          <a:r>
            <a:rPr lang="en-GB" sz="1500" b="1" kern="1200" dirty="0" smtClean="0">
              <a:solidFill>
                <a:schemeClr val="tx1"/>
              </a:solidFill>
            </a:rPr>
            <a:t>, </a:t>
          </a:r>
          <a:r>
            <a:rPr lang="en-GB" sz="1500" b="1" kern="1200" dirty="0" err="1" smtClean="0">
              <a:solidFill>
                <a:schemeClr val="tx1"/>
              </a:solidFill>
            </a:rPr>
            <a:t>βίντεο</a:t>
          </a:r>
          <a:r>
            <a:rPr lang="en-GB" sz="1500" b="1" kern="1200" dirty="0" smtClean="0">
              <a:solidFill>
                <a:schemeClr val="tx1"/>
              </a:solidFill>
            </a:rPr>
            <a:t> ή/</a:t>
          </a:r>
          <a:r>
            <a:rPr lang="en-GB" sz="1500" b="1" kern="1200" dirty="0" err="1" smtClean="0">
              <a:solidFill>
                <a:schemeClr val="tx1"/>
              </a:solidFill>
            </a:rPr>
            <a:t>και</a:t>
          </a:r>
          <a:r>
            <a:rPr lang="en-GB" sz="1500" b="1" kern="1200" dirty="0" smtClean="0">
              <a:solidFill>
                <a:schemeClr val="tx1"/>
              </a:solidFill>
            </a:rPr>
            <a:t> </a:t>
          </a:r>
          <a:r>
            <a:rPr lang="en-GB" sz="1500" b="1" kern="1200" dirty="0" err="1" smtClean="0">
              <a:solidFill>
                <a:schemeClr val="tx1"/>
              </a:solidFill>
            </a:rPr>
            <a:t>άλλες</a:t>
          </a:r>
          <a:r>
            <a:rPr lang="en-GB" sz="1500" b="1" kern="1200" dirty="0" smtClean="0">
              <a:solidFill>
                <a:schemeClr val="tx1"/>
              </a:solidFill>
            </a:rPr>
            <a:t> </a:t>
          </a:r>
          <a:r>
            <a:rPr lang="en-GB" sz="1500" b="1" kern="1200" dirty="0" err="1" smtClean="0">
              <a:solidFill>
                <a:schemeClr val="tx1"/>
              </a:solidFill>
            </a:rPr>
            <a:t>χρήσιμες</a:t>
          </a:r>
          <a:r>
            <a:rPr lang="en-GB" sz="1500" b="1" kern="1200" dirty="0" smtClean="0">
              <a:solidFill>
                <a:schemeClr val="tx1"/>
              </a:solidFill>
            </a:rPr>
            <a:t> </a:t>
          </a:r>
          <a:r>
            <a:rPr lang="en-GB" sz="1500" b="1" kern="1200" dirty="0" err="1" smtClean="0">
              <a:solidFill>
                <a:schemeClr val="tx1"/>
              </a:solidFill>
            </a:rPr>
            <a:t>πηγές</a:t>
          </a:r>
          <a:r>
            <a:rPr lang="el-GR" sz="1500" b="1" kern="1200" dirty="0" smtClean="0">
              <a:solidFill>
                <a:schemeClr val="tx1"/>
              </a:solidFill>
            </a:rPr>
            <a:t>)</a:t>
          </a:r>
          <a:r>
            <a:rPr lang="en-GB" sz="1500" b="1" kern="1200" dirty="0" smtClean="0">
              <a:solidFill>
                <a:schemeClr val="tx1"/>
              </a:solidFill>
            </a:rPr>
            <a:t>  </a:t>
          </a:r>
          <a:endParaRPr lang="el-GR" sz="1500" b="1" kern="1200" dirty="0">
            <a:solidFill>
              <a:schemeClr val="tx1"/>
            </a:solidFill>
          </a:endParaRPr>
        </a:p>
      </dsp:txBody>
      <dsp:txXfrm>
        <a:off x="2057398" y="3065190"/>
        <a:ext cx="4047758" cy="145856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0FE2C409-FFF6-4583-B909-5A98F2CB7AAA}" type="datetimeFigureOut">
              <a:rPr lang="el-GR" smtClean="0"/>
              <a:pPr/>
              <a:t>23/7/2023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A7CE967-1364-4E92-B571-A982E91152A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FE2C409-FFF6-4583-B909-5A98F2CB7AAA}" type="datetimeFigureOut">
              <a:rPr lang="el-GR" smtClean="0"/>
              <a:pPr/>
              <a:t>23/7/2023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A7CE967-1364-4E92-B571-A982E91152A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FE2C409-FFF6-4583-B909-5A98F2CB7AAA}" type="datetimeFigureOut">
              <a:rPr lang="el-GR" smtClean="0"/>
              <a:pPr/>
              <a:t>23/7/2023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A7CE967-1364-4E92-B571-A982E91152A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FE2C409-FFF6-4583-B909-5A98F2CB7AAA}" type="datetimeFigureOut">
              <a:rPr lang="el-GR" smtClean="0"/>
              <a:pPr/>
              <a:t>23/7/2023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A7CE967-1364-4E92-B571-A982E91152A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FE2C409-FFF6-4583-B909-5A98F2CB7AAA}" type="datetimeFigureOut">
              <a:rPr lang="el-GR" smtClean="0"/>
              <a:pPr/>
              <a:t>23/7/2023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A7CE967-1364-4E92-B571-A982E91152A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0FE2C409-FFF6-4583-B909-5A98F2CB7AAA}" type="datetimeFigureOut">
              <a:rPr lang="el-GR" smtClean="0"/>
              <a:pPr/>
              <a:t>23/7/2023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A7CE967-1364-4E92-B571-A982E91152A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0FE2C409-FFF6-4583-B909-5A98F2CB7AAA}" type="datetimeFigureOut">
              <a:rPr lang="el-GR" smtClean="0"/>
              <a:pPr/>
              <a:t>23/7/2023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A7CE967-1364-4E92-B571-A982E91152A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0FE2C409-FFF6-4583-B909-5A98F2CB7AAA}" type="datetimeFigureOut">
              <a:rPr lang="el-GR" smtClean="0"/>
              <a:pPr/>
              <a:t>23/7/2023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A7CE967-1364-4E92-B571-A982E91152A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FE2C409-FFF6-4583-B909-5A98F2CB7AAA}" type="datetimeFigureOut">
              <a:rPr lang="el-GR" smtClean="0"/>
              <a:pPr/>
              <a:t>23/7/2023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A7CE967-1364-4E92-B571-A982E91152A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FE2C409-FFF6-4583-B909-5A98F2CB7AAA}" type="datetimeFigureOut">
              <a:rPr lang="el-GR" smtClean="0"/>
              <a:pPr/>
              <a:t>23/7/2023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A7CE967-1364-4E92-B571-A982E91152A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FE2C409-FFF6-4583-B909-5A98F2CB7AAA}" type="datetimeFigureOut">
              <a:rPr lang="el-GR" smtClean="0"/>
              <a:pPr/>
              <a:t>23/7/2023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A7CE967-1364-4E92-B571-A982E91152A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E2C409-FFF6-4583-B909-5A98F2CB7AAA}" type="datetimeFigureOut">
              <a:rPr lang="el-GR" smtClean="0"/>
              <a:pPr/>
              <a:t>23/7/2023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7CE967-1364-4E92-B571-A982E91152A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4.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4.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4.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n-US" dirty="0" smtClean="0"/>
              <a:t>RMA WORKSHOPS</a:t>
            </a:r>
            <a:endParaRPr lang="el-GR" dirty="0"/>
          </a:p>
        </p:txBody>
      </p:sp>
      <p:sp>
        <p:nvSpPr>
          <p:cNvPr id="3" name="2 - Υπότιτλος"/>
          <p:cNvSpPr>
            <a:spLocks noGrp="1"/>
          </p:cNvSpPr>
          <p:nvPr>
            <p:ph type="subTitle" idx="1"/>
          </p:nvPr>
        </p:nvSpPr>
        <p:spPr/>
        <p:txBody>
          <a:bodyPr/>
          <a:lstStyle/>
          <a:p>
            <a:r>
              <a:rPr lang="el-GR" dirty="0" smtClean="0">
                <a:solidFill>
                  <a:schemeClr val="tx1"/>
                </a:solidFill>
              </a:rPr>
              <a:t>Οδηγίες προς </a:t>
            </a:r>
            <a:r>
              <a:rPr lang="el-GR" dirty="0" err="1" smtClean="0">
                <a:solidFill>
                  <a:schemeClr val="tx1"/>
                </a:solidFill>
              </a:rPr>
              <a:t>εκπ</a:t>
            </a:r>
            <a:r>
              <a:rPr lang="el-GR" dirty="0" smtClean="0">
                <a:solidFill>
                  <a:schemeClr val="tx1"/>
                </a:solidFill>
              </a:rPr>
              <a:t>/</a:t>
            </a:r>
            <a:r>
              <a:rPr lang="el-GR" dirty="0" err="1" smtClean="0">
                <a:solidFill>
                  <a:schemeClr val="tx1"/>
                </a:solidFill>
              </a:rPr>
              <a:t>κούς</a:t>
            </a:r>
            <a:endParaRPr lang="el-GR" dirty="0">
              <a:solidFill>
                <a:schemeClr val="tx1"/>
              </a:solidFill>
            </a:endParaRPr>
          </a:p>
        </p:txBody>
      </p:sp>
      <p:pic>
        <p:nvPicPr>
          <p:cNvPr id="4" name="Immagine 7" descr="\\FVMAMM001\Pubblica2016\Projects\Ongoing\REACT\Dissemination\Logo.png"/>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1752600" y="304800"/>
            <a:ext cx="5270500" cy="1911643"/>
          </a:xfrm>
          <a:prstGeom prst="rect">
            <a:avLst/>
          </a:prstGeom>
          <a:noFill/>
          <a:ln>
            <a:noFill/>
          </a:ln>
        </p:spPr>
      </p:pic>
      <p:pic>
        <p:nvPicPr>
          <p:cNvPr id="5"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7150" y="5945924"/>
            <a:ext cx="2170113" cy="6223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448920" y="5821030"/>
            <a:ext cx="1443561" cy="73537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8" name="7 - Ορθογώνιο"/>
          <p:cNvSpPr/>
          <p:nvPr/>
        </p:nvSpPr>
        <p:spPr>
          <a:xfrm>
            <a:off x="2286000" y="6129458"/>
            <a:ext cx="4572000" cy="307777"/>
          </a:xfrm>
          <a:prstGeom prst="rect">
            <a:avLst/>
          </a:prstGeom>
        </p:spPr>
        <p:txBody>
          <a:bodyPr wrap="square">
            <a:spAutoFit/>
          </a:bodyPr>
          <a:lstStyle/>
          <a:p>
            <a:pPr algn="ctr"/>
            <a:r>
              <a:rPr lang="en-GB" sz="1400" b="1" dirty="0">
                <a:solidFill>
                  <a:srgbClr val="002060"/>
                </a:solidFill>
              </a:rPr>
              <a:t>Agreement </a:t>
            </a:r>
            <a:r>
              <a:rPr lang="en-US" sz="1400" b="1" dirty="0">
                <a:solidFill>
                  <a:srgbClr val="002060"/>
                </a:solidFill>
              </a:rPr>
              <a:t>n° 621522-EEP-1-2020-1-IT-EPPKA3-IPI-SOC-IN</a:t>
            </a:r>
            <a:endParaRPr lang="en-US" sz="1400" b="1" dirty="0">
              <a:solidFill>
                <a:srgbClr val="002060"/>
              </a:solidFill>
              <a:effectLst>
                <a:outerShdw blurRad="38100" dist="38100" dir="2700000" algn="tl">
                  <a:srgbClr val="000000">
                    <a:alpha val="43137"/>
                  </a:srgbClr>
                </a:outerShdw>
              </a:effectLst>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t>ΒΗΜΑ 2 – ΤΟ ΕΡΓΟ ΤΗΣ ΑΛΛΑΓΗΣ </a:t>
            </a:r>
            <a:r>
              <a:rPr lang="el-GR" sz="2800" b="1" dirty="0" smtClean="0"/>
              <a:t/>
            </a:r>
            <a:br>
              <a:rPr lang="el-GR" sz="2800" b="1" dirty="0" smtClean="0"/>
            </a:br>
            <a:r>
              <a:rPr lang="el-GR" sz="2800" b="1" dirty="0" smtClean="0"/>
              <a:t>(</a:t>
            </a:r>
            <a:r>
              <a:rPr lang="el-GR" sz="2800" b="1" dirty="0"/>
              <a:t>Εργαστήρια 2, 5 και 8)</a:t>
            </a:r>
            <a:endParaRPr lang="el-GR" sz="2800" dirty="0"/>
          </a:p>
        </p:txBody>
      </p:sp>
      <p:graphicFrame>
        <p:nvGraphicFramePr>
          <p:cNvPr id="4" name="3 - Θέση περιεχομένου"/>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218" name="Picture 2"/>
          <p:cNvPicPr>
            <a:picLocks noChangeAspect="1" noChangeArrowheads="1"/>
          </p:cNvPicPr>
          <p:nvPr/>
        </p:nvPicPr>
        <p:blipFill>
          <a:blip r:embed="rId7" cstate="print"/>
          <a:srcRect/>
          <a:stretch>
            <a:fillRect/>
          </a:stretch>
        </p:blipFill>
        <p:spPr bwMode="auto">
          <a:xfrm>
            <a:off x="1447800" y="6105525"/>
            <a:ext cx="5372100" cy="752475"/>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04800"/>
            <a:ext cx="8229600" cy="1112838"/>
          </a:xfrm>
        </p:spPr>
        <p:txBody>
          <a:bodyPr>
            <a:normAutofit fontScale="90000"/>
          </a:bodyPr>
          <a:lstStyle/>
          <a:p>
            <a:r>
              <a:rPr lang="el-GR" sz="3100" b="1" cap="small" dirty="0" smtClean="0"/>
              <a:t/>
            </a:r>
            <a:br>
              <a:rPr lang="el-GR" sz="3100" b="1" cap="small" dirty="0" smtClean="0"/>
            </a:br>
            <a:r>
              <a:rPr lang="el-GR" sz="2200" b="1" cap="small" dirty="0" smtClean="0"/>
              <a:t>ΒΗΜΑ </a:t>
            </a:r>
            <a:r>
              <a:rPr lang="el-GR" sz="2200" b="1" cap="small" dirty="0"/>
              <a:t>3 – Η ΠΡΟΤΑΣΗ ΓΙΑ </a:t>
            </a:r>
            <a:r>
              <a:rPr lang="el-GR" sz="2200" b="1" cap="small" dirty="0" smtClean="0"/>
              <a:t>ΑΛΛΑΓΗ (</a:t>
            </a:r>
            <a:r>
              <a:rPr lang="el-GR" sz="2200" b="1" cap="small" dirty="0"/>
              <a:t>ΕΡΓΑΣΤΗΡΙΑ 3, 6 ΚΑΙ 9)</a:t>
            </a:r>
            <a:r>
              <a:rPr lang="el-GR" dirty="0"/>
              <a:t/>
            </a:r>
            <a:br>
              <a:rPr lang="el-GR" dirty="0"/>
            </a:br>
            <a:endParaRPr lang="el-GR" dirty="0"/>
          </a:p>
        </p:txBody>
      </p:sp>
      <p:graphicFrame>
        <p:nvGraphicFramePr>
          <p:cNvPr id="4" name="3 - Θέση περιεχομένου"/>
          <p:cNvGraphicFramePr>
            <a:graphicFrameLocks noGrp="1"/>
          </p:cNvGraphicFramePr>
          <p:nvPr>
            <p:ph idx="1"/>
          </p:nvPr>
        </p:nvGraphicFramePr>
        <p:xfrm>
          <a:off x="457200" y="1600200"/>
          <a:ext cx="82296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42" name="Picture 2"/>
          <p:cNvPicPr>
            <a:picLocks noChangeAspect="1" noChangeArrowheads="1"/>
          </p:cNvPicPr>
          <p:nvPr/>
        </p:nvPicPr>
        <p:blipFill>
          <a:blip r:embed="rId7" cstate="print"/>
          <a:srcRect/>
          <a:stretch>
            <a:fillRect/>
          </a:stretch>
        </p:blipFill>
        <p:spPr bwMode="auto">
          <a:xfrm>
            <a:off x="1676400" y="914401"/>
            <a:ext cx="5372100" cy="60960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ΟΔΗΓΙΕΣ ΓΙΑ ΠΙΛΟΤΙΚΗ ΕΦΑΡΜΟΓΗ  ΣΤΗ ΤΑΞΗ</a:t>
            </a:r>
            <a:endParaRPr lang="el-GR" sz="2400" dirty="0"/>
          </a:p>
        </p:txBody>
      </p:sp>
      <p:sp>
        <p:nvSpPr>
          <p:cNvPr id="3" name="2 - Θέση περιεχομένου"/>
          <p:cNvSpPr>
            <a:spLocks noGrp="1"/>
          </p:cNvSpPr>
          <p:nvPr>
            <p:ph idx="1"/>
          </p:nvPr>
        </p:nvSpPr>
        <p:spPr/>
        <p:txBody>
          <a:bodyPr>
            <a:noAutofit/>
          </a:bodyPr>
          <a:lstStyle/>
          <a:p>
            <a:r>
              <a:rPr lang="en-GB" sz="1600" dirty="0" err="1" smtClean="0"/>
              <a:t>Σε</a:t>
            </a:r>
            <a:r>
              <a:rPr lang="en-GB" sz="1600" dirty="0" smtClean="0"/>
              <a:t> </a:t>
            </a:r>
            <a:r>
              <a:rPr lang="en-GB" sz="1600" dirty="0" err="1" smtClean="0"/>
              <a:t>κάθε</a:t>
            </a:r>
            <a:r>
              <a:rPr lang="en-GB" sz="1600" dirty="0" smtClean="0"/>
              <a:t> </a:t>
            </a:r>
            <a:r>
              <a:rPr lang="en-GB" sz="1600" dirty="0" err="1" smtClean="0"/>
              <a:t>εμπλεκόμενο</a:t>
            </a:r>
            <a:r>
              <a:rPr lang="en-GB" sz="1600" dirty="0" smtClean="0"/>
              <a:t> </a:t>
            </a:r>
            <a:r>
              <a:rPr lang="en-GB" sz="1600" dirty="0" err="1" smtClean="0"/>
              <a:t>σχολείο</a:t>
            </a:r>
            <a:r>
              <a:rPr lang="en-GB" sz="1600" dirty="0" smtClean="0"/>
              <a:t>, </a:t>
            </a:r>
            <a:r>
              <a:rPr lang="en-GB" sz="1600" dirty="0" err="1" smtClean="0"/>
              <a:t>θα</a:t>
            </a:r>
            <a:r>
              <a:rPr lang="en-GB" sz="1600" dirty="0" smtClean="0"/>
              <a:t> </a:t>
            </a:r>
            <a:r>
              <a:rPr lang="en-GB" sz="1600" dirty="0" err="1" smtClean="0"/>
              <a:t>συμμετέχουν</a:t>
            </a:r>
            <a:r>
              <a:rPr lang="en-GB" sz="1600" dirty="0" smtClean="0"/>
              <a:t> </a:t>
            </a:r>
            <a:r>
              <a:rPr lang="en-GB" sz="1600" dirty="0" err="1" smtClean="0"/>
              <a:t>στην</a:t>
            </a:r>
            <a:r>
              <a:rPr lang="en-GB" sz="1600" dirty="0" smtClean="0"/>
              <a:t> </a:t>
            </a:r>
            <a:r>
              <a:rPr lang="en-GB" sz="1600" dirty="0" err="1" smtClean="0"/>
              <a:t>πιλοτική</a:t>
            </a:r>
            <a:r>
              <a:rPr lang="en-GB" sz="1600" dirty="0" smtClean="0"/>
              <a:t> </a:t>
            </a:r>
            <a:r>
              <a:rPr lang="en-GB" sz="1600" dirty="0" err="1" smtClean="0"/>
              <a:t>εφαρμογή</a:t>
            </a:r>
            <a:r>
              <a:rPr lang="en-GB" sz="1600" dirty="0" smtClean="0"/>
              <a:t> </a:t>
            </a:r>
            <a:r>
              <a:rPr lang="en-GB" sz="1600" dirty="0" err="1" smtClean="0"/>
              <a:t>τουλάχιστον</a:t>
            </a:r>
            <a:r>
              <a:rPr lang="en-GB" sz="1600" dirty="0" smtClean="0"/>
              <a:t> 90 </a:t>
            </a:r>
            <a:r>
              <a:rPr lang="en-GB" sz="1600" dirty="0" err="1" smtClean="0"/>
              <a:t>μαθητές</a:t>
            </a:r>
            <a:r>
              <a:rPr lang="en-GB" sz="1600" dirty="0" smtClean="0"/>
              <a:t>, 3-4 </a:t>
            </a:r>
            <a:r>
              <a:rPr lang="en-GB" sz="1600" dirty="0" err="1" smtClean="0"/>
              <a:t>τάξεις</a:t>
            </a:r>
            <a:r>
              <a:rPr lang="en-GB" sz="1600" dirty="0" smtClean="0"/>
              <a:t> </a:t>
            </a:r>
            <a:r>
              <a:rPr lang="en-GB" sz="1600" dirty="0" err="1" smtClean="0"/>
              <a:t>ανά</a:t>
            </a:r>
            <a:r>
              <a:rPr lang="en-GB" sz="1600" dirty="0" smtClean="0"/>
              <a:t> </a:t>
            </a:r>
            <a:r>
              <a:rPr lang="en-GB" sz="1600" dirty="0" err="1" smtClean="0"/>
              <a:t>σχολείο</a:t>
            </a:r>
            <a:r>
              <a:rPr lang="en-GB" sz="1600" dirty="0" smtClean="0"/>
              <a:t>, </a:t>
            </a:r>
            <a:r>
              <a:rPr lang="en-GB" sz="1600" dirty="0" err="1" smtClean="0"/>
              <a:t>φτάνοντας</a:t>
            </a:r>
            <a:r>
              <a:rPr lang="en-GB" sz="1600" dirty="0" smtClean="0"/>
              <a:t> </a:t>
            </a:r>
            <a:r>
              <a:rPr lang="en-GB" sz="1600" dirty="0" err="1" smtClean="0"/>
              <a:t>τον</a:t>
            </a:r>
            <a:r>
              <a:rPr lang="en-GB" sz="1600" dirty="0" smtClean="0"/>
              <a:t> </a:t>
            </a:r>
            <a:r>
              <a:rPr lang="en-GB" sz="1600" dirty="0" err="1" smtClean="0"/>
              <a:t>ελάχιστο</a:t>
            </a:r>
            <a:r>
              <a:rPr lang="en-GB" sz="1600" dirty="0" smtClean="0"/>
              <a:t> </a:t>
            </a:r>
            <a:r>
              <a:rPr lang="en-GB" sz="1600" dirty="0" err="1" smtClean="0"/>
              <a:t>αριθμό</a:t>
            </a:r>
            <a:r>
              <a:rPr lang="en-GB" sz="1600" dirty="0" smtClean="0"/>
              <a:t> 240 </a:t>
            </a:r>
            <a:r>
              <a:rPr lang="en-GB" sz="1600" dirty="0" err="1" smtClean="0"/>
              <a:t>μαθητών</a:t>
            </a:r>
            <a:r>
              <a:rPr lang="en-GB" sz="1600" dirty="0" smtClean="0"/>
              <a:t> </a:t>
            </a:r>
            <a:r>
              <a:rPr lang="en-GB" sz="1600" dirty="0" err="1" smtClean="0"/>
              <a:t>ανά</a:t>
            </a:r>
            <a:r>
              <a:rPr lang="en-GB" sz="1600" dirty="0" smtClean="0"/>
              <a:t> </a:t>
            </a:r>
            <a:r>
              <a:rPr lang="en-GB" sz="1600" dirty="0" err="1" smtClean="0"/>
              <a:t>εταίρο</a:t>
            </a:r>
            <a:r>
              <a:rPr lang="en-GB" sz="1600" dirty="0" smtClean="0"/>
              <a:t> </a:t>
            </a:r>
            <a:r>
              <a:rPr lang="en-GB" sz="1600" dirty="0" err="1" smtClean="0"/>
              <a:t>υλοποίησης</a:t>
            </a:r>
            <a:endParaRPr lang="el-GR" sz="1600" dirty="0" smtClean="0"/>
          </a:p>
          <a:p>
            <a:r>
              <a:rPr lang="el-GR" sz="1600" dirty="0" smtClean="0"/>
              <a:t>Κάθε τάξη ολοκληρώνει τουλάχιστον δύο από τις τρεις διαδρομές για κάθε Θεματική Περιοχή. Επομένως, λόγω της διάρκειας κάθε εργαστηρίου, η ελάχιστη απαίτηση είναι:</a:t>
            </a:r>
            <a:r>
              <a:rPr lang="el-GR" sz="1600" b="1" dirty="0" smtClean="0"/>
              <a:t>[3 εργαστήρια (2 ώρες το καθένα) για 2 Θεματικές Περιοχές] + [1 δραστηριότητα κλεισίματος για 2 Θεματικές Περιοχές (προαιρετικό, 2 ώρες)]=12/16 ώρες πιλοτικής λειτουργίας στην τάξη/ανά ομάδα</a:t>
            </a:r>
          </a:p>
          <a:p>
            <a:r>
              <a:rPr lang="el-GR" sz="1600" dirty="0" smtClean="0"/>
              <a:t>Οι </a:t>
            </a:r>
            <a:r>
              <a:rPr lang="el-GR" sz="1600" dirty="0" err="1" smtClean="0"/>
              <a:t>εκπ</a:t>
            </a:r>
            <a:r>
              <a:rPr lang="el-GR" sz="1600" dirty="0" smtClean="0"/>
              <a:t>/</a:t>
            </a:r>
            <a:r>
              <a:rPr lang="el-GR" sz="1600" dirty="0" err="1" smtClean="0"/>
              <a:t>κοί</a:t>
            </a:r>
            <a:r>
              <a:rPr lang="el-GR" sz="1600" dirty="0" smtClean="0"/>
              <a:t> θα συμπληρώσουν έναν </a:t>
            </a:r>
            <a:r>
              <a:rPr lang="el-GR" sz="1600" b="1" dirty="0" smtClean="0"/>
              <a:t>απλό πίνακα</a:t>
            </a:r>
            <a:r>
              <a:rPr lang="el-GR" sz="1600" dirty="0" smtClean="0"/>
              <a:t> για κάθε εργαστήριο, αναφέροντας τα εξής</a:t>
            </a:r>
            <a:r>
              <a:rPr lang="en-US" sz="1600" dirty="0" smtClean="0"/>
              <a:t>:</a:t>
            </a:r>
            <a:r>
              <a:rPr lang="el-GR" sz="1600" dirty="0" smtClean="0"/>
              <a:t> </a:t>
            </a:r>
          </a:p>
          <a:p>
            <a:r>
              <a:rPr lang="el-GR" sz="1600" dirty="0" smtClean="0"/>
              <a:t>Το σχολείο που συμμετέχει</a:t>
            </a:r>
          </a:p>
          <a:p>
            <a:r>
              <a:rPr lang="el-GR" sz="1600" dirty="0" smtClean="0"/>
              <a:t>Τάξη και βαθμίδα </a:t>
            </a:r>
          </a:p>
          <a:p>
            <a:r>
              <a:rPr lang="el-GR" sz="1600" dirty="0" smtClean="0"/>
              <a:t>Αριθμός μαθητών που παρακολουθούν το εργαστήριο. την ηλικία και το φύλο τους, </a:t>
            </a:r>
          </a:p>
          <a:p>
            <a:r>
              <a:rPr lang="el-GR" sz="1600" dirty="0" smtClean="0"/>
              <a:t>Ημερομηνία, τίτλος του εργαστηρίου (π.χ. Θεματική Περιοχή 1 – εργαστήριο 2 «Σχολείο Αλλαγής»), </a:t>
            </a:r>
          </a:p>
          <a:p>
            <a:r>
              <a:rPr lang="el-GR" sz="1600" dirty="0" smtClean="0"/>
              <a:t>Διάρκεια του εργαστηρίου (π.χ. 90 λεπτά, 120 λεπτά …) </a:t>
            </a:r>
          </a:p>
          <a:p>
            <a:r>
              <a:rPr lang="el-GR" sz="1600" dirty="0" smtClean="0"/>
              <a:t>Γραπτή ανατροφοδότηση  για την εξέλιξη του εργαστηρίου (π.χ. βαθμός συμμετοχής των μαθητών, προβλήματα που παρουσιάζονται – εάν υπάρχουν και οποιαδήποτε άλλη σχετική πληροφορία)</a:t>
            </a:r>
            <a:endParaRPr lang="el-GR" sz="1600" dirty="0"/>
          </a:p>
        </p:txBody>
      </p:sp>
      <p:pic>
        <p:nvPicPr>
          <p:cNvPr id="11266" name="Picture 2"/>
          <p:cNvPicPr>
            <a:picLocks noChangeAspect="1" noChangeArrowheads="1"/>
          </p:cNvPicPr>
          <p:nvPr/>
        </p:nvPicPr>
        <p:blipFill>
          <a:blip r:embed="rId2" cstate="print"/>
          <a:srcRect/>
          <a:stretch>
            <a:fillRect/>
          </a:stretch>
        </p:blipFill>
        <p:spPr bwMode="auto">
          <a:xfrm>
            <a:off x="1752600" y="1066799"/>
            <a:ext cx="5372100" cy="381001"/>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GB" smtClean="0"/>
              <a:t>ΑΞΙΟΛΟΓΗΣΗ ΤΗΣ ΠΙΛΟΤΙΚΗΣ ΦΑΣΗΣ</a:t>
            </a:r>
            <a:endParaRPr lang="el-GR" dirty="0"/>
          </a:p>
        </p:txBody>
      </p:sp>
      <p:sp>
        <p:nvSpPr>
          <p:cNvPr id="3" name="2 - Θέση περιεχομένου"/>
          <p:cNvSpPr>
            <a:spLocks noGrp="1"/>
          </p:cNvSpPr>
          <p:nvPr>
            <p:ph idx="1"/>
          </p:nvPr>
        </p:nvSpPr>
        <p:spPr/>
        <p:txBody>
          <a:bodyPr>
            <a:noAutofit/>
          </a:bodyPr>
          <a:lstStyle/>
          <a:p>
            <a:r>
              <a:rPr lang="en-GB" sz="2400" dirty="0" err="1" smtClean="0"/>
              <a:t>Οι</a:t>
            </a:r>
            <a:r>
              <a:rPr lang="en-GB" sz="2400" dirty="0" smtClean="0"/>
              <a:t> </a:t>
            </a:r>
            <a:r>
              <a:rPr lang="en-GB" sz="2400" dirty="0" err="1" smtClean="0"/>
              <a:t>συνεργάτες</a:t>
            </a:r>
            <a:r>
              <a:rPr lang="en-GB" sz="2400" dirty="0" smtClean="0"/>
              <a:t> </a:t>
            </a:r>
            <a:r>
              <a:rPr lang="en-GB" sz="2400" dirty="0" err="1" smtClean="0"/>
              <a:t>των</a:t>
            </a:r>
            <a:r>
              <a:rPr lang="en-GB" sz="2400" dirty="0" smtClean="0"/>
              <a:t> </a:t>
            </a:r>
            <a:r>
              <a:rPr lang="en-GB" sz="2400" dirty="0" err="1" smtClean="0"/>
              <a:t>εταίρων</a:t>
            </a:r>
            <a:r>
              <a:rPr lang="en-GB" sz="2400" dirty="0" smtClean="0"/>
              <a:t> REACT </a:t>
            </a:r>
            <a:r>
              <a:rPr lang="en-GB" sz="2400" dirty="0" err="1" smtClean="0"/>
              <a:t>θα</a:t>
            </a:r>
            <a:r>
              <a:rPr lang="en-GB" sz="2400" dirty="0" smtClean="0"/>
              <a:t> </a:t>
            </a:r>
            <a:r>
              <a:rPr lang="en-GB" sz="2400" dirty="0" err="1" smtClean="0"/>
              <a:t>παρακολουθήσουν</a:t>
            </a:r>
            <a:r>
              <a:rPr lang="en-GB" sz="2400" dirty="0" smtClean="0"/>
              <a:t> </a:t>
            </a:r>
            <a:r>
              <a:rPr lang="en-GB" sz="2400" dirty="0" err="1" smtClean="0"/>
              <a:t>τουλάχιστον</a:t>
            </a:r>
            <a:r>
              <a:rPr lang="en-GB" sz="2400" dirty="0" smtClean="0"/>
              <a:t> </a:t>
            </a:r>
            <a:r>
              <a:rPr lang="en-GB" sz="2400" dirty="0" err="1" smtClean="0"/>
              <a:t>ένα</a:t>
            </a:r>
            <a:r>
              <a:rPr lang="en-GB" sz="2400" dirty="0" smtClean="0"/>
              <a:t> </a:t>
            </a:r>
            <a:r>
              <a:rPr lang="en-GB" sz="2400" dirty="0" err="1" smtClean="0"/>
              <a:t>εργαστήριο</a:t>
            </a:r>
            <a:r>
              <a:rPr lang="en-GB" sz="2400" dirty="0" smtClean="0"/>
              <a:t> </a:t>
            </a:r>
            <a:r>
              <a:rPr lang="en-GB" sz="2400" dirty="0" err="1" smtClean="0"/>
              <a:t>ανά</a:t>
            </a:r>
            <a:r>
              <a:rPr lang="en-GB" sz="2400" dirty="0" smtClean="0"/>
              <a:t> </a:t>
            </a:r>
            <a:r>
              <a:rPr lang="en-GB" sz="2400" dirty="0" err="1" smtClean="0"/>
              <a:t>Θεματική</a:t>
            </a:r>
            <a:r>
              <a:rPr lang="en-GB" sz="2400" dirty="0" smtClean="0"/>
              <a:t> </a:t>
            </a:r>
            <a:r>
              <a:rPr lang="el-GR" sz="2400" dirty="0" smtClean="0"/>
              <a:t>Ενότητα</a:t>
            </a:r>
            <a:r>
              <a:rPr lang="en-GB" sz="2400" dirty="0" smtClean="0"/>
              <a:t>, </a:t>
            </a:r>
            <a:r>
              <a:rPr lang="en-GB" sz="2400" dirty="0" err="1" smtClean="0"/>
              <a:t>προκειμένου</a:t>
            </a:r>
            <a:r>
              <a:rPr lang="en-GB" sz="2400" dirty="0" smtClean="0"/>
              <a:t> </a:t>
            </a:r>
            <a:r>
              <a:rPr lang="en-GB" sz="2400" dirty="0" err="1" smtClean="0"/>
              <a:t>να</a:t>
            </a:r>
            <a:r>
              <a:rPr lang="en-GB" sz="2400" dirty="0" smtClean="0"/>
              <a:t> </a:t>
            </a:r>
            <a:r>
              <a:rPr lang="en-GB" sz="2400" dirty="0" err="1" smtClean="0"/>
              <a:t>ολοκληρωθεί</a:t>
            </a:r>
            <a:r>
              <a:rPr lang="en-GB" sz="2400" dirty="0" smtClean="0"/>
              <a:t> η </a:t>
            </a:r>
            <a:r>
              <a:rPr lang="en-GB" sz="2400" dirty="0" err="1" smtClean="0"/>
              <a:t>διαδικασία</a:t>
            </a:r>
            <a:r>
              <a:rPr lang="en-GB" sz="2400" dirty="0" smtClean="0"/>
              <a:t> </a:t>
            </a:r>
            <a:r>
              <a:rPr lang="en-GB" sz="2400" dirty="0" err="1" smtClean="0"/>
              <a:t>αξιολόγησης</a:t>
            </a:r>
            <a:endParaRPr lang="el-GR" sz="2400" dirty="0" smtClean="0"/>
          </a:p>
          <a:p>
            <a:r>
              <a:rPr lang="en-GB" sz="2400" dirty="0" err="1" smtClean="0"/>
              <a:t>Παρατήρηση</a:t>
            </a:r>
            <a:r>
              <a:rPr lang="en-GB" sz="2400" dirty="0" smtClean="0"/>
              <a:t> </a:t>
            </a:r>
            <a:r>
              <a:rPr lang="en-GB" sz="2400" dirty="0" err="1" smtClean="0"/>
              <a:t>συμμετεχόντων</a:t>
            </a:r>
            <a:r>
              <a:rPr lang="en-GB" sz="2400" dirty="0" smtClean="0"/>
              <a:t> </a:t>
            </a:r>
            <a:r>
              <a:rPr lang="en-GB" sz="2400" dirty="0" err="1" smtClean="0"/>
              <a:t>από</a:t>
            </a:r>
            <a:r>
              <a:rPr lang="en-GB" sz="2400" dirty="0" smtClean="0"/>
              <a:t> </a:t>
            </a:r>
            <a:r>
              <a:rPr lang="en-GB" sz="2400" dirty="0" err="1" smtClean="0"/>
              <a:t>συνεργάτη</a:t>
            </a:r>
            <a:r>
              <a:rPr lang="en-GB" sz="2400" dirty="0" smtClean="0"/>
              <a:t> </a:t>
            </a:r>
            <a:r>
              <a:rPr lang="en-GB" sz="2400" dirty="0" err="1" smtClean="0"/>
              <a:t>των</a:t>
            </a:r>
            <a:r>
              <a:rPr lang="en-GB" sz="2400" dirty="0" smtClean="0"/>
              <a:t> </a:t>
            </a:r>
            <a:r>
              <a:rPr lang="en-GB" sz="2400" dirty="0" err="1" smtClean="0"/>
              <a:t>εταίρων</a:t>
            </a:r>
            <a:r>
              <a:rPr lang="en-GB" sz="2400" dirty="0" smtClean="0"/>
              <a:t> REACT (</a:t>
            </a:r>
            <a:r>
              <a:rPr lang="en-GB" sz="2400" dirty="0" err="1" smtClean="0"/>
              <a:t>ερωτήσεις</a:t>
            </a:r>
            <a:r>
              <a:rPr lang="en-GB" sz="2400" dirty="0" smtClean="0"/>
              <a:t> </a:t>
            </a:r>
            <a:r>
              <a:rPr lang="en-GB" sz="2400" dirty="0" err="1" smtClean="0"/>
              <a:t>παρατήρησης</a:t>
            </a:r>
            <a:r>
              <a:rPr lang="en-GB" sz="2400" dirty="0" smtClean="0"/>
              <a:t> </a:t>
            </a:r>
            <a:r>
              <a:rPr lang="en-GB" sz="2400" dirty="0" err="1" smtClean="0"/>
              <a:t>συμμετεχόντων</a:t>
            </a:r>
            <a:r>
              <a:rPr lang="el-GR" sz="2400" dirty="0" smtClean="0"/>
              <a:t>)</a:t>
            </a:r>
          </a:p>
          <a:p>
            <a:r>
              <a:rPr lang="en-GB" sz="2400" dirty="0" err="1" smtClean="0"/>
              <a:t>Γραπτά</a:t>
            </a:r>
            <a:r>
              <a:rPr lang="en-GB" sz="2400" dirty="0" smtClean="0"/>
              <a:t> </a:t>
            </a:r>
            <a:r>
              <a:rPr lang="en-GB" sz="2400" dirty="0" err="1" smtClean="0"/>
              <a:t>σχόλια</a:t>
            </a:r>
            <a:r>
              <a:rPr lang="en-GB" sz="2400" dirty="0" smtClean="0"/>
              <a:t> </a:t>
            </a:r>
            <a:r>
              <a:rPr lang="en-GB" sz="2400" dirty="0" err="1" smtClean="0"/>
              <a:t>από</a:t>
            </a:r>
            <a:r>
              <a:rPr lang="en-GB" sz="2400" dirty="0" smtClean="0"/>
              <a:t> </a:t>
            </a:r>
            <a:r>
              <a:rPr lang="en-GB" sz="2400" dirty="0" err="1" smtClean="0"/>
              <a:t>τους</a:t>
            </a:r>
            <a:r>
              <a:rPr lang="en-GB" sz="2400" dirty="0" smtClean="0"/>
              <a:t> </a:t>
            </a:r>
            <a:r>
              <a:rPr lang="en-GB" sz="2400" dirty="0" err="1" smtClean="0"/>
              <a:t>εκπαιδευτικούς</a:t>
            </a:r>
            <a:r>
              <a:rPr lang="en-GB" sz="2400" dirty="0" smtClean="0"/>
              <a:t> (</a:t>
            </a:r>
            <a:r>
              <a:rPr lang="en-GB" sz="2400" dirty="0" err="1" smtClean="0"/>
              <a:t>ερωτηματολόγιο</a:t>
            </a:r>
            <a:r>
              <a:rPr lang="en-GB" sz="2400" dirty="0" smtClean="0"/>
              <a:t> </a:t>
            </a:r>
            <a:r>
              <a:rPr lang="en-GB" sz="2400" dirty="0" err="1" smtClean="0"/>
              <a:t>αξιολόγησης</a:t>
            </a:r>
            <a:r>
              <a:rPr lang="el-GR" sz="2400" dirty="0" smtClean="0"/>
              <a:t>)</a:t>
            </a:r>
          </a:p>
          <a:p>
            <a:r>
              <a:rPr lang="en-GB" sz="2400" dirty="0" smtClean="0"/>
              <a:t> </a:t>
            </a:r>
            <a:r>
              <a:rPr lang="en-GB" sz="2400" dirty="0" err="1" smtClean="0"/>
              <a:t>Γραπτά</a:t>
            </a:r>
            <a:r>
              <a:rPr lang="en-GB" sz="2400" dirty="0" smtClean="0"/>
              <a:t> </a:t>
            </a:r>
            <a:r>
              <a:rPr lang="en-GB" sz="2400" dirty="0" err="1" smtClean="0"/>
              <a:t>σχόλια</a:t>
            </a:r>
            <a:r>
              <a:rPr lang="en-GB" sz="2400" dirty="0" smtClean="0"/>
              <a:t> </a:t>
            </a:r>
            <a:r>
              <a:rPr lang="en-GB" sz="2400" dirty="0" err="1" smtClean="0"/>
              <a:t>από</a:t>
            </a:r>
            <a:r>
              <a:rPr lang="en-GB" sz="2400" dirty="0" smtClean="0"/>
              <a:t> </a:t>
            </a:r>
            <a:r>
              <a:rPr lang="en-GB" sz="2400" dirty="0" err="1" smtClean="0"/>
              <a:t>μαθητές</a:t>
            </a:r>
            <a:r>
              <a:rPr lang="en-GB" sz="2400" dirty="0" smtClean="0"/>
              <a:t> (</a:t>
            </a:r>
            <a:r>
              <a:rPr lang="en-GB" sz="2400" dirty="0" err="1" smtClean="0"/>
              <a:t>ερωτηματολόγιο</a:t>
            </a:r>
            <a:r>
              <a:rPr lang="en-GB" sz="2400" dirty="0" smtClean="0"/>
              <a:t> </a:t>
            </a:r>
            <a:r>
              <a:rPr lang="en-GB" sz="2400" dirty="0" err="1" smtClean="0"/>
              <a:t>αξιολόγησης</a:t>
            </a:r>
            <a:r>
              <a:rPr lang="el-GR" sz="2400" dirty="0" smtClean="0"/>
              <a:t>)</a:t>
            </a:r>
            <a:endParaRPr lang="el-GR" sz="2400" dirty="0"/>
          </a:p>
        </p:txBody>
      </p:sp>
      <p:pic>
        <p:nvPicPr>
          <p:cNvPr id="12290" name="Picture 2"/>
          <p:cNvPicPr>
            <a:picLocks noChangeAspect="1" noChangeArrowheads="1"/>
          </p:cNvPicPr>
          <p:nvPr/>
        </p:nvPicPr>
        <p:blipFill>
          <a:blip r:embed="rId2" cstate="print"/>
          <a:srcRect/>
          <a:stretch>
            <a:fillRect/>
          </a:stretch>
        </p:blipFill>
        <p:spPr bwMode="auto">
          <a:xfrm>
            <a:off x="1981200" y="5867400"/>
            <a:ext cx="5372100" cy="752475"/>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Κοινωνική Ένταξη στο σχολείο</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1</a:t>
            </a:r>
            <a:r>
              <a:rPr lang="el-GR" baseline="30000" dirty="0" smtClean="0"/>
              <a:t>ο</a:t>
            </a:r>
            <a:r>
              <a:rPr lang="el-GR" dirty="0" smtClean="0"/>
              <a:t> εργαστήριο (Κοινωνικές δεξιότητες)</a:t>
            </a:r>
            <a:r>
              <a:rPr lang="en-US" dirty="0" smtClean="0"/>
              <a:t>:</a:t>
            </a:r>
            <a:r>
              <a:rPr lang="el-GR" dirty="0" smtClean="0"/>
              <a:t>τι χαρακτηριστικά, ικανότητες, δεξιότητες πρέπει να έχουμε για να συνυπάρχουμε αρμονικά και να συνεργαζόμαστε με τους άλλους</a:t>
            </a:r>
            <a:r>
              <a:rPr lang="en-US" dirty="0" smtClean="0"/>
              <a:t>;</a:t>
            </a:r>
            <a:r>
              <a:rPr lang="el-GR" dirty="0" smtClean="0"/>
              <a:t> Δώστε παραδείγματα ατόμων που πρόσφεραν στη κοινωνία</a:t>
            </a:r>
            <a:r>
              <a:rPr lang="en-US" dirty="0" smtClean="0"/>
              <a:t>: </a:t>
            </a:r>
            <a:r>
              <a:rPr lang="el-GR" dirty="0" smtClean="0"/>
              <a:t>τι δεξιότητες είχαν</a:t>
            </a:r>
            <a:r>
              <a:rPr lang="en-US" dirty="0" smtClean="0"/>
              <a:t>; </a:t>
            </a:r>
            <a:r>
              <a:rPr lang="el-GR" dirty="0" smtClean="0"/>
              <a:t>Πώς αναπτύσσουμε αυτές τις δεξιότητες</a:t>
            </a:r>
            <a:r>
              <a:rPr lang="en-US" dirty="0" smtClean="0"/>
              <a:t>; </a:t>
            </a:r>
            <a:r>
              <a:rPr lang="el-GR" dirty="0" smtClean="0"/>
              <a:t>Κλπ</a:t>
            </a:r>
          </a:p>
          <a:p>
            <a:r>
              <a:rPr lang="el-GR" dirty="0" smtClean="0"/>
              <a:t>2</a:t>
            </a:r>
            <a:r>
              <a:rPr lang="el-GR" baseline="30000" dirty="0" smtClean="0"/>
              <a:t>ο</a:t>
            </a:r>
            <a:r>
              <a:rPr lang="el-GR" dirty="0" smtClean="0"/>
              <a:t> εργαστήριο(</a:t>
            </a:r>
            <a:r>
              <a:rPr lang="en-US" dirty="0" smtClean="0"/>
              <a:t> </a:t>
            </a:r>
            <a:r>
              <a:rPr lang="el-GR" dirty="0" smtClean="0"/>
              <a:t>Σχολείο </a:t>
            </a:r>
            <a:r>
              <a:rPr lang="el-GR" dirty="0" err="1" smtClean="0"/>
              <a:t>Κοιν</a:t>
            </a:r>
            <a:r>
              <a:rPr lang="el-GR" dirty="0" smtClean="0"/>
              <a:t>. Αλλαγής)</a:t>
            </a:r>
            <a:r>
              <a:rPr lang="en-US" dirty="0" smtClean="0"/>
              <a:t>: </a:t>
            </a:r>
            <a:r>
              <a:rPr lang="el-GR" dirty="0" smtClean="0"/>
              <a:t>συμβολή του σχολείου στη προσωπική επιτυχία και ανάπτυξη, δικαίωμα στη μόρφωση για όλους</a:t>
            </a:r>
          </a:p>
          <a:p>
            <a:r>
              <a:rPr lang="el-GR" dirty="0" smtClean="0"/>
              <a:t>3</a:t>
            </a:r>
            <a:r>
              <a:rPr lang="el-GR" baseline="30000" dirty="0" smtClean="0"/>
              <a:t>ο</a:t>
            </a:r>
            <a:r>
              <a:rPr lang="el-GR" dirty="0" smtClean="0"/>
              <a:t> εργαστήριο(Σχολείο και Υπευθυνότητα)</a:t>
            </a:r>
            <a:r>
              <a:rPr lang="en-US" dirty="0" smtClean="0"/>
              <a:t>: </a:t>
            </a:r>
            <a:r>
              <a:rPr lang="el-GR" dirty="0" smtClean="0"/>
              <a:t>δικαίωμα η μόρφωση ή και υποχρέωση</a:t>
            </a:r>
            <a:r>
              <a:rPr lang="en-US" dirty="0" smtClean="0"/>
              <a:t>;</a:t>
            </a:r>
            <a:r>
              <a:rPr lang="el-GR" dirty="0" smtClean="0"/>
              <a:t> Δικαίωμα-η βελτίωση των συνθηκών ζωής μας αλλά και υποχρέωση στη συμβολή της ανάπτυξης και της ευημερίας της κοινότητας- Υπεύθυνος πολίτης</a:t>
            </a:r>
          </a:p>
          <a:p>
            <a:endParaRPr lang="el-GR" dirty="0"/>
          </a:p>
        </p:txBody>
      </p:sp>
      <p:pic>
        <p:nvPicPr>
          <p:cNvPr id="4" name="Picture 2"/>
          <p:cNvPicPr>
            <a:picLocks noChangeAspect="1" noChangeArrowheads="1"/>
          </p:cNvPicPr>
          <p:nvPr/>
        </p:nvPicPr>
        <p:blipFill>
          <a:blip r:embed="rId2" cstate="print"/>
          <a:srcRect/>
          <a:stretch>
            <a:fillRect/>
          </a:stretch>
        </p:blipFill>
        <p:spPr bwMode="auto">
          <a:xfrm>
            <a:off x="1981200" y="6096000"/>
            <a:ext cx="5372100" cy="523875"/>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ΕΥ ΖΗΝ ΣΤΟ ΣΧΟΛΕΙΟ</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smtClean="0"/>
              <a:t>4</a:t>
            </a:r>
            <a:r>
              <a:rPr lang="el-GR" baseline="30000" dirty="0" smtClean="0"/>
              <a:t>ο</a:t>
            </a:r>
            <a:r>
              <a:rPr lang="el-GR" dirty="0" smtClean="0"/>
              <a:t> εργαστήριο(Ρίζες και Ταυτότητα)</a:t>
            </a:r>
            <a:r>
              <a:rPr lang="en-US" dirty="0" smtClean="0"/>
              <a:t>:</a:t>
            </a:r>
            <a:r>
              <a:rPr lang="el-GR" dirty="0" smtClean="0"/>
              <a:t>εστίαση στα κοινά και διαφορετικά στοιχεία- τι μας συνδέει</a:t>
            </a:r>
            <a:r>
              <a:rPr lang="en-US" dirty="0" smtClean="0"/>
              <a:t>;</a:t>
            </a:r>
            <a:r>
              <a:rPr lang="el-GR" dirty="0" smtClean="0"/>
              <a:t> Κοινωνική ταυτότητα και σε σχέση με το περιβάλλον, τον κόσμο</a:t>
            </a:r>
          </a:p>
          <a:p>
            <a:r>
              <a:rPr lang="el-GR" dirty="0" smtClean="0"/>
              <a:t>5</a:t>
            </a:r>
            <a:r>
              <a:rPr lang="el-GR" baseline="30000" dirty="0" smtClean="0"/>
              <a:t>ο</a:t>
            </a:r>
            <a:r>
              <a:rPr lang="el-GR" dirty="0" smtClean="0"/>
              <a:t> εργαστήριο ( Οικολογική Μεταστροφή)</a:t>
            </a:r>
            <a:r>
              <a:rPr lang="en-US" dirty="0" smtClean="0"/>
              <a:t>:</a:t>
            </a:r>
            <a:r>
              <a:rPr lang="el-GR" dirty="0" smtClean="0"/>
              <a:t> Είναι το σχολείο οικολογικά βιώσιμο</a:t>
            </a:r>
            <a:r>
              <a:rPr lang="en-US" dirty="0" smtClean="0"/>
              <a:t>;</a:t>
            </a:r>
            <a:r>
              <a:rPr lang="el-GR" dirty="0" smtClean="0"/>
              <a:t> Εφαρμόζει φιλικές προς το περιβάλλον πρακτικές</a:t>
            </a:r>
            <a:r>
              <a:rPr lang="en-US" dirty="0" smtClean="0"/>
              <a:t>; </a:t>
            </a:r>
            <a:r>
              <a:rPr lang="el-GR" dirty="0" smtClean="0"/>
              <a:t>Ευθύνη προσωπική και συλλογική</a:t>
            </a:r>
          </a:p>
          <a:p>
            <a:r>
              <a:rPr lang="el-GR" dirty="0" smtClean="0"/>
              <a:t>6</a:t>
            </a:r>
            <a:r>
              <a:rPr lang="el-GR" baseline="30000" dirty="0" smtClean="0"/>
              <a:t>ο</a:t>
            </a:r>
            <a:r>
              <a:rPr lang="el-GR" dirty="0" smtClean="0"/>
              <a:t> εργαστήριο(Ιδεολογική γλώσσα)</a:t>
            </a:r>
            <a:r>
              <a:rPr lang="en-US" dirty="0" smtClean="0"/>
              <a:t>: </a:t>
            </a:r>
            <a:r>
              <a:rPr lang="el-GR" dirty="0" smtClean="0"/>
              <a:t>σημασία των λέξεων, χρήση της γλώσσας- </a:t>
            </a:r>
            <a:r>
              <a:rPr lang="el-GR" dirty="0" err="1" smtClean="0"/>
              <a:t>νοηματοδότηση</a:t>
            </a:r>
            <a:r>
              <a:rPr lang="el-GR" dirty="0" smtClean="0"/>
              <a:t>-επιλογή λέξεων-γλώσσα και στερεότυπα-μέσα κοινωνικής δικτύωσης και επικοινωνία μέσω της γλώσσας</a:t>
            </a:r>
            <a:endParaRPr lang="el-GR" dirty="0"/>
          </a:p>
        </p:txBody>
      </p:sp>
      <p:pic>
        <p:nvPicPr>
          <p:cNvPr id="4" name="Picture 2"/>
          <p:cNvPicPr>
            <a:picLocks noChangeAspect="1" noChangeArrowheads="1"/>
          </p:cNvPicPr>
          <p:nvPr/>
        </p:nvPicPr>
        <p:blipFill>
          <a:blip r:embed="rId2" cstate="print"/>
          <a:srcRect/>
          <a:stretch>
            <a:fillRect/>
          </a:stretch>
        </p:blipFill>
        <p:spPr bwMode="auto">
          <a:xfrm>
            <a:off x="1981200" y="5867400"/>
            <a:ext cx="5372100" cy="752475"/>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Χώροι μάθησης στο σχολείο</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7</a:t>
            </a:r>
            <a:r>
              <a:rPr lang="el-GR" baseline="30000" dirty="0" smtClean="0"/>
              <a:t>ο</a:t>
            </a:r>
            <a:r>
              <a:rPr lang="el-GR" dirty="0" smtClean="0"/>
              <a:t> εργαστήριο(μεταξύ του συγκεκριμένου και του αφηρημένου χώρου μάθησης)</a:t>
            </a:r>
            <a:r>
              <a:rPr lang="en-US" dirty="0" smtClean="0"/>
              <a:t>: </a:t>
            </a:r>
            <a:r>
              <a:rPr lang="el-GR" dirty="0" smtClean="0"/>
              <a:t>τι είναι η τάξη</a:t>
            </a:r>
            <a:r>
              <a:rPr lang="en-US" dirty="0" smtClean="0"/>
              <a:t>;</a:t>
            </a:r>
            <a:r>
              <a:rPr lang="el-GR" dirty="0" smtClean="0"/>
              <a:t> Ποια τα στοιχεία που αποτελούν τον μαθησιακό χώρο</a:t>
            </a:r>
            <a:r>
              <a:rPr lang="en-US" dirty="0" smtClean="0"/>
              <a:t>;</a:t>
            </a:r>
            <a:r>
              <a:rPr lang="el-GR" dirty="0" smtClean="0"/>
              <a:t> Προβλήματα-προτάσεις για αλλαγή</a:t>
            </a:r>
          </a:p>
          <a:p>
            <a:r>
              <a:rPr lang="el-GR" dirty="0" smtClean="0"/>
              <a:t>8</a:t>
            </a:r>
            <a:r>
              <a:rPr lang="el-GR" baseline="30000" dirty="0" smtClean="0"/>
              <a:t>ο</a:t>
            </a:r>
            <a:r>
              <a:rPr lang="el-GR" dirty="0" smtClean="0"/>
              <a:t> εργαστήριο(Κοινότητα που εκπαιδεύει)</a:t>
            </a:r>
            <a:r>
              <a:rPr lang="en-US" dirty="0" smtClean="0"/>
              <a:t>: </a:t>
            </a:r>
            <a:r>
              <a:rPr lang="el-GR" dirty="0" smtClean="0"/>
              <a:t>Διδάσκω, μαθαίνω, εκπαιδεύω- ευθύνη και εμπλοκή πολλών παραγόντων, φορέων μάθησης-πρότυπα-δυσκολίες-παραδείγματα </a:t>
            </a:r>
          </a:p>
          <a:p>
            <a:r>
              <a:rPr lang="el-GR" dirty="0" smtClean="0"/>
              <a:t>9</a:t>
            </a:r>
            <a:r>
              <a:rPr lang="el-GR" baseline="30000" dirty="0" smtClean="0"/>
              <a:t>ο</a:t>
            </a:r>
            <a:r>
              <a:rPr lang="el-GR" dirty="0" smtClean="0"/>
              <a:t> εργαστήριο(Κριτική Σκέψη)</a:t>
            </a:r>
            <a:r>
              <a:rPr lang="en-US" dirty="0" smtClean="0"/>
              <a:t>:</a:t>
            </a:r>
            <a:r>
              <a:rPr lang="el-GR" dirty="0" smtClean="0"/>
              <a:t>θέμα συζήτησης-</a:t>
            </a:r>
            <a:r>
              <a:rPr lang="en-US" dirty="0" smtClean="0"/>
              <a:t>debate</a:t>
            </a:r>
            <a:r>
              <a:rPr lang="el-GR" dirty="0" smtClean="0"/>
              <a:t>-επιχειρηματολογία</a:t>
            </a:r>
            <a:endParaRPr lang="el-GR" dirty="0"/>
          </a:p>
        </p:txBody>
      </p:sp>
      <p:pic>
        <p:nvPicPr>
          <p:cNvPr id="4" name="Picture 2"/>
          <p:cNvPicPr>
            <a:picLocks noChangeAspect="1" noChangeArrowheads="1"/>
          </p:cNvPicPr>
          <p:nvPr/>
        </p:nvPicPr>
        <p:blipFill>
          <a:blip r:embed="rId2" cstate="print"/>
          <a:srcRect/>
          <a:stretch>
            <a:fillRect/>
          </a:stretch>
        </p:blipFill>
        <p:spPr bwMode="auto">
          <a:xfrm>
            <a:off x="1981200" y="5867400"/>
            <a:ext cx="5372100" cy="752475"/>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b="1" dirty="0"/>
              <a:t>ΘΕΜΑΤΙΚΕΣ ΕΝΟΤΗΤΕΣ </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n-US" dirty="0" smtClean="0"/>
              <a:t>9 </a:t>
            </a:r>
            <a:r>
              <a:rPr lang="el-GR" dirty="0" smtClean="0"/>
              <a:t>ΕΡΓΑΣΤΗΡΙΑ-3 ΔΙΑΔΡΟΜΕΣ</a:t>
            </a:r>
          </a:p>
          <a:p>
            <a:pPr>
              <a:buNone/>
            </a:pPr>
            <a:r>
              <a:rPr lang="en-GB" dirty="0" err="1"/>
              <a:t>Κάθε</a:t>
            </a:r>
            <a:r>
              <a:rPr lang="en-GB" dirty="0"/>
              <a:t> </a:t>
            </a:r>
            <a:r>
              <a:rPr lang="en-GB" dirty="0" err="1"/>
              <a:t>θεματική</a:t>
            </a:r>
            <a:r>
              <a:rPr lang="en-GB" dirty="0"/>
              <a:t> </a:t>
            </a:r>
            <a:r>
              <a:rPr lang="en-GB" dirty="0" err="1"/>
              <a:t>περιοχή</a:t>
            </a:r>
            <a:r>
              <a:rPr lang="en-GB" dirty="0"/>
              <a:t> </a:t>
            </a:r>
            <a:r>
              <a:rPr lang="en-GB" dirty="0" err="1"/>
              <a:t>θα</a:t>
            </a:r>
            <a:r>
              <a:rPr lang="en-GB" dirty="0"/>
              <a:t> </a:t>
            </a:r>
            <a:r>
              <a:rPr lang="en-GB" dirty="0" err="1"/>
              <a:t>μπορούσε</a:t>
            </a:r>
            <a:r>
              <a:rPr lang="en-GB" dirty="0"/>
              <a:t> </a:t>
            </a:r>
            <a:r>
              <a:rPr lang="en-GB" dirty="0" err="1"/>
              <a:t>να</a:t>
            </a:r>
            <a:r>
              <a:rPr lang="en-GB" dirty="0"/>
              <a:t> </a:t>
            </a:r>
            <a:r>
              <a:rPr lang="en-GB" dirty="0" err="1"/>
              <a:t>διερευνηθεί</a:t>
            </a:r>
            <a:r>
              <a:rPr lang="en-GB" dirty="0"/>
              <a:t> </a:t>
            </a:r>
            <a:r>
              <a:rPr lang="en-GB" dirty="0" err="1"/>
              <a:t>πλήρως</a:t>
            </a:r>
            <a:r>
              <a:rPr lang="en-GB" dirty="0"/>
              <a:t> </a:t>
            </a:r>
            <a:r>
              <a:rPr lang="en-GB" dirty="0" err="1"/>
              <a:t>με</a:t>
            </a:r>
            <a:r>
              <a:rPr lang="en-GB" dirty="0"/>
              <a:t> </a:t>
            </a:r>
            <a:r>
              <a:rPr lang="en-GB" dirty="0" err="1"/>
              <a:t>την</a:t>
            </a:r>
            <a:r>
              <a:rPr lang="en-GB" dirty="0"/>
              <a:t> </a:t>
            </a:r>
            <a:r>
              <a:rPr lang="en-GB" dirty="0" err="1"/>
              <a:t>ανάπτυξη</a:t>
            </a:r>
            <a:r>
              <a:rPr lang="en-GB" dirty="0"/>
              <a:t> </a:t>
            </a:r>
            <a:r>
              <a:rPr lang="en-GB" dirty="0" err="1"/>
              <a:t>τριών</a:t>
            </a:r>
            <a:r>
              <a:rPr lang="en-GB" dirty="0"/>
              <a:t> </a:t>
            </a:r>
            <a:r>
              <a:rPr lang="en-GB" dirty="0" err="1"/>
              <a:t>εργαστηρίων</a:t>
            </a:r>
            <a:r>
              <a:rPr lang="en-GB" dirty="0"/>
              <a:t> (η </a:t>
            </a:r>
            <a:r>
              <a:rPr lang="en-GB" dirty="0" err="1"/>
              <a:t>δραστηριότητα</a:t>
            </a:r>
            <a:r>
              <a:rPr lang="en-GB" dirty="0"/>
              <a:t> </a:t>
            </a:r>
            <a:r>
              <a:rPr lang="en-GB" dirty="0" err="1"/>
              <a:t>κλεισίματος</a:t>
            </a:r>
            <a:r>
              <a:rPr lang="en-GB" dirty="0"/>
              <a:t> </a:t>
            </a:r>
            <a:r>
              <a:rPr lang="en-GB" dirty="0" err="1"/>
              <a:t>είναι</a:t>
            </a:r>
            <a:r>
              <a:rPr lang="en-GB" dirty="0"/>
              <a:t> </a:t>
            </a:r>
            <a:r>
              <a:rPr lang="en-GB" dirty="0" err="1"/>
              <a:t>προαιρετική</a:t>
            </a:r>
            <a:r>
              <a:rPr lang="en-GB" dirty="0"/>
              <a:t>). Η </a:t>
            </a:r>
            <a:r>
              <a:rPr lang="en-GB" dirty="0" err="1"/>
              <a:t>μεθοδολογία</a:t>
            </a:r>
            <a:r>
              <a:rPr lang="en-GB" dirty="0"/>
              <a:t> </a:t>
            </a:r>
            <a:r>
              <a:rPr lang="en-GB" dirty="0" err="1"/>
              <a:t>για</a:t>
            </a:r>
            <a:r>
              <a:rPr lang="en-GB" dirty="0"/>
              <a:t> </a:t>
            </a:r>
            <a:r>
              <a:rPr lang="en-GB" dirty="0" err="1"/>
              <a:t>την</a:t>
            </a:r>
            <a:r>
              <a:rPr lang="en-GB" dirty="0"/>
              <a:t> </a:t>
            </a:r>
            <a:r>
              <a:rPr lang="en-GB" dirty="0" err="1"/>
              <a:t>ανάπτυξη</a:t>
            </a:r>
            <a:r>
              <a:rPr lang="en-GB" dirty="0"/>
              <a:t> </a:t>
            </a:r>
            <a:r>
              <a:rPr lang="en-GB" dirty="0" err="1"/>
              <a:t>κάθε</a:t>
            </a:r>
            <a:r>
              <a:rPr lang="en-GB" dirty="0"/>
              <a:t> </a:t>
            </a:r>
            <a:r>
              <a:rPr lang="en-GB" dirty="0" err="1"/>
              <a:t>εργαστηρίου</a:t>
            </a:r>
            <a:r>
              <a:rPr lang="en-GB" dirty="0"/>
              <a:t> </a:t>
            </a:r>
            <a:r>
              <a:rPr lang="en-GB" dirty="0" err="1"/>
              <a:t>είναι</a:t>
            </a:r>
            <a:r>
              <a:rPr lang="en-GB" dirty="0"/>
              <a:t> η Reciprocal </a:t>
            </a:r>
            <a:r>
              <a:rPr lang="en-GB" dirty="0" err="1"/>
              <a:t>Maieutic</a:t>
            </a:r>
            <a:r>
              <a:rPr lang="en-GB" dirty="0"/>
              <a:t> Approach (</a:t>
            </a:r>
            <a:r>
              <a:rPr lang="en-GB" dirty="0" err="1"/>
              <a:t>Αμφίδρομη</a:t>
            </a:r>
            <a:r>
              <a:rPr lang="en-GB" dirty="0"/>
              <a:t> </a:t>
            </a:r>
            <a:r>
              <a:rPr lang="en-GB" dirty="0" err="1"/>
              <a:t>Μαιευτική</a:t>
            </a:r>
            <a:r>
              <a:rPr lang="en-GB" dirty="0"/>
              <a:t> </a:t>
            </a:r>
            <a:r>
              <a:rPr lang="en-GB" dirty="0" err="1"/>
              <a:t>Προσέγγιση</a:t>
            </a:r>
            <a:r>
              <a:rPr lang="en-GB" dirty="0"/>
              <a:t>), </a:t>
            </a:r>
            <a:r>
              <a:rPr lang="en-GB" dirty="0" err="1"/>
              <a:t>εμπλουτισμένη</a:t>
            </a:r>
            <a:r>
              <a:rPr lang="en-GB" dirty="0"/>
              <a:t> </a:t>
            </a:r>
            <a:r>
              <a:rPr lang="en-GB" dirty="0" err="1"/>
              <a:t>με</a:t>
            </a:r>
            <a:r>
              <a:rPr lang="en-GB" dirty="0"/>
              <a:t> </a:t>
            </a:r>
            <a:r>
              <a:rPr lang="en-GB" dirty="0" err="1"/>
              <a:t>παρατηρήσεις</a:t>
            </a:r>
            <a:r>
              <a:rPr lang="en-GB" dirty="0"/>
              <a:t> </a:t>
            </a:r>
            <a:r>
              <a:rPr lang="en-GB" dirty="0" err="1"/>
              <a:t>και</a:t>
            </a:r>
            <a:r>
              <a:rPr lang="en-GB" dirty="0"/>
              <a:t> </a:t>
            </a:r>
            <a:r>
              <a:rPr lang="en-GB" dirty="0" err="1"/>
              <a:t>στρατηγικές</a:t>
            </a:r>
            <a:r>
              <a:rPr lang="en-GB" dirty="0"/>
              <a:t> </a:t>
            </a:r>
            <a:r>
              <a:rPr lang="en-GB" dirty="0" err="1"/>
              <a:t>δανεισμένες</a:t>
            </a:r>
            <a:r>
              <a:rPr lang="en-GB" dirty="0"/>
              <a:t> </a:t>
            </a:r>
            <a:r>
              <a:rPr lang="en-GB" dirty="0" err="1"/>
              <a:t>από</a:t>
            </a:r>
            <a:r>
              <a:rPr lang="en-GB" dirty="0"/>
              <a:t> </a:t>
            </a:r>
            <a:r>
              <a:rPr lang="en-GB" dirty="0" err="1"/>
              <a:t>τη</a:t>
            </a:r>
            <a:r>
              <a:rPr lang="en-GB" dirty="0"/>
              <a:t> Maria Montessori. </a:t>
            </a:r>
            <a:r>
              <a:rPr lang="en-GB" dirty="0" err="1"/>
              <a:t>Παράλληλα</a:t>
            </a:r>
            <a:r>
              <a:rPr lang="en-GB" dirty="0"/>
              <a:t> </a:t>
            </a:r>
            <a:r>
              <a:rPr lang="en-GB" dirty="0" err="1"/>
              <a:t>με</a:t>
            </a:r>
            <a:r>
              <a:rPr lang="en-GB" dirty="0"/>
              <a:t> </a:t>
            </a:r>
            <a:r>
              <a:rPr lang="en-GB" dirty="0" err="1"/>
              <a:t>την</a:t>
            </a:r>
            <a:r>
              <a:rPr lang="en-GB" dirty="0"/>
              <a:t> </a:t>
            </a:r>
            <a:r>
              <a:rPr lang="en-GB" dirty="0" err="1"/>
              <a:t>εστίαση</a:t>
            </a:r>
            <a:r>
              <a:rPr lang="en-GB" dirty="0"/>
              <a:t> </a:t>
            </a:r>
            <a:r>
              <a:rPr lang="en-GB" dirty="0" err="1"/>
              <a:t>κάθε</a:t>
            </a:r>
            <a:r>
              <a:rPr lang="en-GB" dirty="0"/>
              <a:t> </a:t>
            </a:r>
            <a:r>
              <a:rPr lang="en-GB" dirty="0" err="1"/>
              <a:t>εργαστηρίου</a:t>
            </a:r>
            <a:r>
              <a:rPr lang="en-GB" dirty="0"/>
              <a:t>, </a:t>
            </a:r>
            <a:r>
              <a:rPr lang="en-GB" dirty="0" err="1"/>
              <a:t>κάθε</a:t>
            </a:r>
            <a:r>
              <a:rPr lang="en-GB" dirty="0"/>
              <a:t> </a:t>
            </a:r>
            <a:r>
              <a:rPr lang="en-GB" dirty="0" err="1"/>
              <a:t>τριάδα</a:t>
            </a:r>
            <a:r>
              <a:rPr lang="en-GB" dirty="0"/>
              <a:t> (1-3; 4-6; 7-9) </a:t>
            </a:r>
            <a:r>
              <a:rPr lang="en-GB" dirty="0" err="1"/>
              <a:t>αποτελεί</a:t>
            </a:r>
            <a:r>
              <a:rPr lang="en-GB" dirty="0"/>
              <a:t> </a:t>
            </a:r>
            <a:r>
              <a:rPr lang="en-GB" dirty="0" err="1"/>
              <a:t>μια</a:t>
            </a:r>
            <a:r>
              <a:rPr lang="en-GB" dirty="0"/>
              <a:t> </a:t>
            </a:r>
            <a:r>
              <a:rPr lang="en-GB" dirty="0" err="1" smtClean="0"/>
              <a:t>διαδρομή</a:t>
            </a:r>
            <a:endParaRPr lang="en-GB" dirty="0" smtClean="0"/>
          </a:p>
          <a:p>
            <a:pPr>
              <a:buNone/>
            </a:pPr>
            <a:endParaRPr lang="el-GR" dirty="0"/>
          </a:p>
        </p:txBody>
      </p:sp>
      <p:pic>
        <p:nvPicPr>
          <p:cNvPr id="1028" name="Picture 4"/>
          <p:cNvPicPr>
            <a:picLocks noChangeAspect="1" noChangeArrowheads="1"/>
          </p:cNvPicPr>
          <p:nvPr/>
        </p:nvPicPr>
        <p:blipFill>
          <a:blip r:embed="rId2" cstate="print"/>
          <a:srcRect/>
          <a:stretch>
            <a:fillRect/>
          </a:stretch>
        </p:blipFill>
        <p:spPr bwMode="auto">
          <a:xfrm>
            <a:off x="1752600" y="5791200"/>
            <a:ext cx="5372100" cy="752475"/>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524000" y="1397000"/>
          <a:ext cx="6096000" cy="4638040"/>
        </p:xfrm>
        <a:graphic>
          <a:graphicData uri="http://schemas.openxmlformats.org/drawingml/2006/table">
            <a:tbl>
              <a:tblPr firstRow="1" bandRow="1">
                <a:tableStyleId>{5C22544A-7EE6-4342-B048-85BDC9FD1C3A}</a:tableStyleId>
              </a:tblPr>
              <a:tblGrid>
                <a:gridCol w="1524000"/>
                <a:gridCol w="1524000"/>
                <a:gridCol w="1524000"/>
                <a:gridCol w="1524000"/>
              </a:tblGrid>
              <a:tr h="1193800">
                <a:tc>
                  <a:txBody>
                    <a:bodyPr/>
                    <a:lstStyle/>
                    <a:p>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ΚΟΙΝΩΝΙΚΗ ΕΝΤΑΞΗ ΣΤΟ ΣΧΟΛΕΙΟ</a:t>
                      </a:r>
                    </a:p>
                    <a:p>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ΕΥ ΖΗΝ ΣΤΟ ΣΧΟΛΕΙΟ </a:t>
                      </a:r>
                    </a:p>
                    <a:p>
                      <a:endParaRPr lang="el-GR" dirty="0"/>
                    </a:p>
                  </a:txBody>
                  <a:tcPr/>
                </a:tc>
                <a:tc>
                  <a:txBody>
                    <a:bodyPr/>
                    <a:lstStyle/>
                    <a:p>
                      <a:r>
                        <a:rPr lang="el-GR" dirty="0" smtClean="0"/>
                        <a:t>ΧΩΡΟΙ ΜΑΘΗΣΗΣ ΣΤΟ ΣΧΟΛΕΙΟ </a:t>
                      </a:r>
                      <a:endParaRPr lang="el-GR" dirty="0"/>
                    </a:p>
                  </a:txBody>
                  <a:tcPr/>
                </a:tc>
              </a:tr>
              <a:tr h="610634">
                <a:tc>
                  <a:txBody>
                    <a:bodyPr/>
                    <a:lstStyle/>
                    <a:p>
                      <a:pPr algn="l"/>
                      <a:r>
                        <a:rPr lang="el-GR" sz="1200" b="1" dirty="0">
                          <a:latin typeface="+mn-lt"/>
                        </a:rPr>
                        <a:t>Πρώτο εργαστήριο: η προοπτική της αλλαγής(ΒΗΜΑ 1</a:t>
                      </a:r>
                      <a:r>
                        <a:rPr lang="el-GR" sz="1200" b="1" dirty="0" smtClean="0">
                          <a:latin typeface="+mn-lt"/>
                        </a:rPr>
                        <a:t>)</a:t>
                      </a:r>
                    </a:p>
                    <a:p>
                      <a:pPr algn="l"/>
                      <a:endParaRPr lang="el-GR" sz="1200" dirty="0">
                        <a:latin typeface="+mn-lt"/>
                      </a:endParaRPr>
                    </a:p>
                  </a:txBody>
                  <a:tcPr marL="89535" marR="89535" marT="0" marB="0"/>
                </a:tc>
                <a:tc>
                  <a:txBody>
                    <a:bodyPr/>
                    <a:lstStyle/>
                    <a:p>
                      <a:r>
                        <a:rPr lang="en-GB" sz="1400" b="1" kern="1200" dirty="0" smtClean="0">
                          <a:solidFill>
                            <a:schemeClr val="dk1"/>
                          </a:solidFill>
                          <a:latin typeface="+mn-lt"/>
                          <a:ea typeface="+mn-ea"/>
                          <a:cs typeface="+mn-cs"/>
                        </a:rPr>
                        <a:t>1. </a:t>
                      </a:r>
                      <a:r>
                        <a:rPr lang="el-GR" sz="1400" b="1" kern="1200" dirty="0" smtClean="0">
                          <a:solidFill>
                            <a:schemeClr val="dk1"/>
                          </a:solidFill>
                          <a:latin typeface="+mn-lt"/>
                          <a:ea typeface="+mn-ea"/>
                          <a:cs typeface="+mn-cs"/>
                        </a:rPr>
                        <a:t>Κοινωνικές δεξιότητες</a:t>
                      </a:r>
                      <a:endParaRPr lang="el-GR" sz="1400" b="1" dirty="0">
                        <a:latin typeface="+mn-lt"/>
                      </a:endParaRPr>
                    </a:p>
                  </a:txBody>
                  <a:tcPr/>
                </a:tc>
                <a:tc>
                  <a:txBody>
                    <a:bodyPr/>
                    <a:lstStyle/>
                    <a:p>
                      <a:r>
                        <a:rPr lang="en-GB" sz="1400" b="1" kern="1200" dirty="0" smtClean="0">
                          <a:solidFill>
                            <a:schemeClr val="dk1"/>
                          </a:solidFill>
                          <a:latin typeface="+mn-lt"/>
                          <a:ea typeface="+mn-ea"/>
                          <a:cs typeface="+mn-cs"/>
                        </a:rPr>
                        <a:t>4. </a:t>
                      </a:r>
                      <a:r>
                        <a:rPr lang="el-GR" sz="1400" b="1" kern="1200" dirty="0" smtClean="0">
                          <a:solidFill>
                            <a:schemeClr val="dk1"/>
                          </a:solidFill>
                          <a:latin typeface="+mn-lt"/>
                          <a:ea typeface="+mn-ea"/>
                          <a:cs typeface="+mn-cs"/>
                        </a:rPr>
                        <a:t>Ρίζες και Ταυτότητα</a:t>
                      </a:r>
                      <a:endParaRPr lang="el-GR" sz="1400" b="1" dirty="0">
                        <a:latin typeface="+mn-lt"/>
                      </a:endParaRPr>
                    </a:p>
                  </a:txBody>
                  <a:tcPr/>
                </a:tc>
                <a:tc>
                  <a:txBody>
                    <a:bodyPr/>
                    <a:lstStyle/>
                    <a:p>
                      <a:pPr algn="l"/>
                      <a:r>
                        <a:rPr lang="el-GR" sz="1400" b="1" dirty="0">
                          <a:latin typeface="+mn-lt"/>
                        </a:rPr>
                        <a:t>7. </a:t>
                      </a:r>
                      <a:r>
                        <a:rPr lang="el-GR" sz="1400" b="1" dirty="0">
                          <a:solidFill>
                            <a:srgbClr val="202124"/>
                          </a:solidFill>
                          <a:latin typeface="+mn-lt"/>
                        </a:rPr>
                        <a:t> Μ</a:t>
                      </a:r>
                      <a:r>
                        <a:rPr lang="el-GR" sz="1400" b="1" dirty="0">
                          <a:latin typeface="+mn-lt"/>
                        </a:rPr>
                        <a:t>εταξύ </a:t>
                      </a:r>
                      <a:r>
                        <a:rPr lang="el-GR" sz="1400" b="1" dirty="0" smtClean="0">
                          <a:latin typeface="+mn-lt"/>
                        </a:rPr>
                        <a:t>του Συγκεκριμένου και του Αφηρημένου Χώρου Μάθησης</a:t>
                      </a:r>
                      <a:endParaRPr lang="el-GR" sz="1400" b="1" dirty="0">
                        <a:latin typeface="+mn-lt"/>
                      </a:endParaRPr>
                    </a:p>
                  </a:txBody>
                  <a:tcPr marL="89535" marR="89535" marT="0" marB="0"/>
                </a:tc>
              </a:tr>
              <a:tr h="814179">
                <a:tc>
                  <a:txBody>
                    <a:bodyPr/>
                    <a:lstStyle/>
                    <a:p>
                      <a:pPr algn="l"/>
                      <a:r>
                        <a:rPr lang="el-GR" sz="1200" b="1" dirty="0">
                          <a:solidFill>
                            <a:srgbClr val="202124"/>
                          </a:solidFill>
                          <a:latin typeface="+mn-lt"/>
                        </a:rPr>
                        <a:t>Δεύτερο εργαστήριο</a:t>
                      </a:r>
                      <a:r>
                        <a:rPr lang="el-GR" sz="1200" b="1" dirty="0" smtClean="0">
                          <a:solidFill>
                            <a:srgbClr val="202124"/>
                          </a:solidFill>
                          <a:latin typeface="+mn-lt"/>
                        </a:rPr>
                        <a:t>: το </a:t>
                      </a:r>
                      <a:r>
                        <a:rPr lang="el-GR" sz="1200" b="1" dirty="0">
                          <a:solidFill>
                            <a:srgbClr val="202124"/>
                          </a:solidFill>
                          <a:latin typeface="+mn-lt"/>
                        </a:rPr>
                        <a:t>έργο για την αλλαγή(ΒΗΜΑ 2</a:t>
                      </a:r>
                      <a:r>
                        <a:rPr lang="el-GR" sz="1200" b="1" dirty="0" smtClean="0">
                          <a:solidFill>
                            <a:srgbClr val="202124"/>
                          </a:solidFill>
                          <a:latin typeface="+mn-lt"/>
                        </a:rPr>
                        <a:t>)</a:t>
                      </a:r>
                    </a:p>
                    <a:p>
                      <a:pPr algn="l"/>
                      <a:endParaRPr lang="el-GR" sz="1200" dirty="0">
                        <a:latin typeface="+mn-lt"/>
                      </a:endParaRPr>
                    </a:p>
                  </a:txBody>
                  <a:tcPr marL="89535" marR="89535" marT="0" marB="0"/>
                </a:tc>
                <a:tc>
                  <a:txBody>
                    <a:bodyPr/>
                    <a:lstStyle/>
                    <a:p>
                      <a:pPr algn="l"/>
                      <a:r>
                        <a:rPr lang="el-GR" sz="1400" b="1" dirty="0">
                          <a:latin typeface="+mn-lt"/>
                        </a:rPr>
                        <a:t>2. </a:t>
                      </a:r>
                      <a:r>
                        <a:rPr lang="el-GR" sz="1400" b="1" dirty="0">
                          <a:solidFill>
                            <a:srgbClr val="202124"/>
                          </a:solidFill>
                          <a:latin typeface="+mn-lt"/>
                        </a:rPr>
                        <a:t> Σχολείο Κοινωνικής Αλλαγής</a:t>
                      </a:r>
                      <a:endParaRPr lang="el-GR" sz="1400" b="1" dirty="0">
                        <a:latin typeface="+mn-lt"/>
                      </a:endParaRPr>
                    </a:p>
                  </a:txBody>
                  <a:tcPr marL="89535" marR="89535" marT="0" marB="0"/>
                </a:tc>
                <a:tc>
                  <a:txBody>
                    <a:bodyPr/>
                    <a:lstStyle/>
                    <a:p>
                      <a:pPr algn="l"/>
                      <a:r>
                        <a:rPr lang="el-GR" sz="1400" b="1" dirty="0">
                          <a:latin typeface="+mn-lt"/>
                        </a:rPr>
                        <a:t>5. </a:t>
                      </a:r>
                      <a:r>
                        <a:rPr lang="el-GR" sz="1400" b="1" dirty="0">
                          <a:solidFill>
                            <a:srgbClr val="202124"/>
                          </a:solidFill>
                          <a:latin typeface="+mn-lt"/>
                        </a:rPr>
                        <a:t> </a:t>
                      </a:r>
                      <a:r>
                        <a:rPr lang="el-GR" sz="1400" b="1" dirty="0">
                          <a:latin typeface="+mn-lt"/>
                        </a:rPr>
                        <a:t>Η Οικολογική Μεταστροφή του Σχολείου</a:t>
                      </a:r>
                    </a:p>
                  </a:txBody>
                  <a:tcPr marL="89535" marR="89535" marT="0" marB="0"/>
                </a:tc>
                <a:tc>
                  <a:txBody>
                    <a:bodyPr/>
                    <a:lstStyle/>
                    <a:p>
                      <a:pPr algn="l"/>
                      <a:r>
                        <a:rPr lang="el-GR" sz="1400" b="1" dirty="0">
                          <a:latin typeface="+mn-lt"/>
                        </a:rPr>
                        <a:t>8. Η Κοινότητα που Εκπαιδεύει</a:t>
                      </a:r>
                    </a:p>
                  </a:txBody>
                  <a:tcPr marL="89535" marR="89535" marT="0" marB="0"/>
                </a:tc>
              </a:tr>
              <a:tr h="610634">
                <a:tc>
                  <a:txBody>
                    <a:bodyPr/>
                    <a:lstStyle/>
                    <a:p>
                      <a:pPr algn="l"/>
                      <a:r>
                        <a:rPr lang="el-GR" sz="1200" b="1" dirty="0">
                          <a:solidFill>
                            <a:srgbClr val="202124"/>
                          </a:solidFill>
                          <a:latin typeface="+mn-lt"/>
                        </a:rPr>
                        <a:t>Τρίτο εργαστήριο</a:t>
                      </a:r>
                      <a:r>
                        <a:rPr lang="el-GR" sz="1200" b="1" dirty="0" smtClean="0">
                          <a:solidFill>
                            <a:srgbClr val="202124"/>
                          </a:solidFill>
                          <a:latin typeface="+mn-lt"/>
                        </a:rPr>
                        <a:t>: η </a:t>
                      </a:r>
                      <a:r>
                        <a:rPr lang="el-GR" sz="1200" b="1" dirty="0">
                          <a:solidFill>
                            <a:srgbClr val="202124"/>
                          </a:solidFill>
                          <a:latin typeface="+mn-lt"/>
                        </a:rPr>
                        <a:t>πρόταση για αλλαγή(ΒΗΜΑ 3</a:t>
                      </a:r>
                      <a:r>
                        <a:rPr lang="el-GR" sz="1200" b="1" dirty="0" smtClean="0">
                          <a:solidFill>
                            <a:srgbClr val="202124"/>
                          </a:solidFill>
                          <a:latin typeface="+mn-lt"/>
                        </a:rPr>
                        <a:t>)</a:t>
                      </a:r>
                    </a:p>
                    <a:p>
                      <a:pPr algn="l"/>
                      <a:endParaRPr lang="el-GR" sz="1200" dirty="0">
                        <a:latin typeface="+mn-lt"/>
                      </a:endParaRPr>
                    </a:p>
                  </a:txBody>
                  <a:tcPr marL="89535" marR="89535" marT="0" marB="0"/>
                </a:tc>
                <a:tc>
                  <a:txBody>
                    <a:bodyPr/>
                    <a:lstStyle/>
                    <a:p>
                      <a:pPr algn="l"/>
                      <a:r>
                        <a:rPr lang="el-GR" sz="1400" b="1" dirty="0">
                          <a:latin typeface="+mn-lt"/>
                        </a:rPr>
                        <a:t>3. </a:t>
                      </a:r>
                      <a:r>
                        <a:rPr lang="el-GR" sz="1400" b="1" dirty="0">
                          <a:solidFill>
                            <a:srgbClr val="202124"/>
                          </a:solidFill>
                          <a:latin typeface="+mn-lt"/>
                        </a:rPr>
                        <a:t> </a:t>
                      </a:r>
                      <a:r>
                        <a:rPr lang="el-GR" sz="1400" b="1" dirty="0">
                          <a:latin typeface="+mn-lt"/>
                        </a:rPr>
                        <a:t>Σχολείο και Υπευθυνότητα</a:t>
                      </a:r>
                    </a:p>
                  </a:txBody>
                  <a:tcPr marL="89535" marR="89535" marT="0" marB="0"/>
                </a:tc>
                <a:tc>
                  <a:txBody>
                    <a:bodyPr/>
                    <a:lstStyle/>
                    <a:p>
                      <a:pPr algn="l"/>
                      <a:r>
                        <a:rPr lang="el-GR" sz="1400" b="1" dirty="0">
                          <a:latin typeface="+mn-lt"/>
                        </a:rPr>
                        <a:t>6. </a:t>
                      </a:r>
                      <a:r>
                        <a:rPr lang="el-GR" sz="1400" b="1" dirty="0">
                          <a:solidFill>
                            <a:srgbClr val="202124"/>
                          </a:solidFill>
                          <a:latin typeface="+mn-lt"/>
                        </a:rPr>
                        <a:t> </a:t>
                      </a:r>
                      <a:r>
                        <a:rPr lang="el-GR" sz="1400" b="1" dirty="0">
                          <a:latin typeface="+mn-lt"/>
                        </a:rPr>
                        <a:t>Η ιδεολογική γλώσσα</a:t>
                      </a:r>
                    </a:p>
                  </a:txBody>
                  <a:tcPr marL="89535" marR="89535" marT="0" marB="0"/>
                </a:tc>
                <a:tc>
                  <a:txBody>
                    <a:bodyPr/>
                    <a:lstStyle/>
                    <a:p>
                      <a:pPr algn="l">
                        <a:lnSpc>
                          <a:spcPct val="150000"/>
                        </a:lnSpc>
                        <a:spcAft>
                          <a:spcPts val="1000"/>
                        </a:spcAft>
                      </a:pPr>
                      <a:r>
                        <a:rPr lang="en-GB" sz="1400" b="1" dirty="0">
                          <a:latin typeface="+mn-lt"/>
                          <a:ea typeface="Calibri"/>
                          <a:cs typeface="Times New Roman"/>
                        </a:rPr>
                        <a:t>9. </a:t>
                      </a:r>
                      <a:r>
                        <a:rPr lang="el-GR" sz="1400" b="1" dirty="0">
                          <a:latin typeface="+mn-lt"/>
                          <a:ea typeface="Calibri"/>
                          <a:cs typeface="Times New Roman"/>
                        </a:rPr>
                        <a:t>Κριτική Σκέψη</a:t>
                      </a:r>
                    </a:p>
                  </a:txBody>
                  <a:tcPr marL="89535" marR="89535" marT="0" marB="0"/>
                </a:tc>
              </a:tr>
              <a:tr h="610634">
                <a:tc>
                  <a:txBody>
                    <a:bodyPr/>
                    <a:lstStyle/>
                    <a:p>
                      <a:pPr algn="l"/>
                      <a:r>
                        <a:rPr lang="el-GR" sz="1200" b="1" dirty="0">
                          <a:latin typeface="+mn-lt"/>
                        </a:rPr>
                        <a:t>Δραστηριότητα κλεισίματος (προαιρετικό</a:t>
                      </a:r>
                      <a:r>
                        <a:rPr lang="el-GR" sz="1200" b="1" dirty="0" smtClean="0">
                          <a:latin typeface="+mn-lt"/>
                        </a:rPr>
                        <a:t>)</a:t>
                      </a:r>
                    </a:p>
                    <a:p>
                      <a:pPr algn="l"/>
                      <a:endParaRPr lang="el-GR" sz="1200" dirty="0">
                        <a:latin typeface="+mn-lt"/>
                      </a:endParaRPr>
                    </a:p>
                  </a:txBody>
                  <a:tcPr marL="89535" marR="89535" marT="0" marB="0"/>
                </a:tc>
                <a:tc>
                  <a:txBody>
                    <a:bodyPr/>
                    <a:lstStyle/>
                    <a:p>
                      <a:endParaRPr lang="el-GR"/>
                    </a:p>
                  </a:txBody>
                  <a:tcPr/>
                </a:tc>
                <a:tc>
                  <a:txBody>
                    <a:bodyPr/>
                    <a:lstStyle/>
                    <a:p>
                      <a:endParaRPr lang="el-GR"/>
                    </a:p>
                  </a:txBody>
                  <a:tcPr/>
                </a:tc>
                <a:tc>
                  <a:txBody>
                    <a:bodyPr/>
                    <a:lstStyle/>
                    <a:p>
                      <a:endParaRPr lang="el-GR" dirty="0"/>
                    </a:p>
                  </a:txBody>
                  <a:tcPr/>
                </a:tc>
              </a:tr>
            </a:tbl>
          </a:graphicData>
        </a:graphic>
      </p:graphicFrame>
      <p:pic>
        <p:nvPicPr>
          <p:cNvPr id="2050" name="Picture 2"/>
          <p:cNvPicPr>
            <a:picLocks noChangeAspect="1" noChangeArrowheads="1"/>
          </p:cNvPicPr>
          <p:nvPr/>
        </p:nvPicPr>
        <p:blipFill>
          <a:blip r:embed="rId2" cstate="print"/>
          <a:srcRect/>
          <a:stretch>
            <a:fillRect/>
          </a:stretch>
        </p:blipFill>
        <p:spPr bwMode="auto">
          <a:xfrm>
            <a:off x="1905000" y="5943600"/>
            <a:ext cx="5372100" cy="752475"/>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Διάγραμμα"/>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074" name="Picture 2"/>
          <p:cNvPicPr>
            <a:picLocks noChangeAspect="1" noChangeArrowheads="1"/>
          </p:cNvPicPr>
          <p:nvPr/>
        </p:nvPicPr>
        <p:blipFill>
          <a:blip r:embed="rId7" cstate="print"/>
          <a:srcRect/>
          <a:stretch>
            <a:fillRect/>
          </a:stretch>
        </p:blipFill>
        <p:spPr bwMode="auto">
          <a:xfrm>
            <a:off x="1676400" y="5562600"/>
            <a:ext cx="5372100" cy="752475"/>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b="1" dirty="0" err="1"/>
              <a:t>Κοινωνική</a:t>
            </a:r>
            <a:r>
              <a:rPr lang="en-GB" b="1" dirty="0"/>
              <a:t> </a:t>
            </a:r>
            <a:r>
              <a:rPr lang="en-GB" b="1" dirty="0" err="1"/>
              <a:t>Ένταξη</a:t>
            </a:r>
            <a:r>
              <a:rPr lang="en-GB" b="1" dirty="0"/>
              <a:t> </a:t>
            </a:r>
            <a:r>
              <a:rPr lang="en-GB" b="1" dirty="0" err="1"/>
              <a:t>στο</a:t>
            </a:r>
            <a:r>
              <a:rPr lang="en-GB" b="1" dirty="0"/>
              <a:t> </a:t>
            </a:r>
            <a:r>
              <a:rPr lang="en-GB" b="1" dirty="0" err="1"/>
              <a:t>Σχολείο</a:t>
            </a:r>
            <a:endParaRPr lang="el-GR" dirty="0"/>
          </a:p>
        </p:txBody>
      </p:sp>
      <p:sp>
        <p:nvSpPr>
          <p:cNvPr id="3" name="2 - Θέση περιεχομένου"/>
          <p:cNvSpPr>
            <a:spLocks noGrp="1"/>
          </p:cNvSpPr>
          <p:nvPr>
            <p:ph idx="1"/>
          </p:nvPr>
        </p:nvSpPr>
        <p:spPr/>
        <p:txBody>
          <a:bodyPr>
            <a:noAutofit/>
          </a:bodyPr>
          <a:lstStyle/>
          <a:p>
            <a:r>
              <a:rPr lang="en-GB" sz="2000" dirty="0" err="1"/>
              <a:t>Ατζέντα</a:t>
            </a:r>
            <a:r>
              <a:rPr lang="en-GB" sz="2000" dirty="0"/>
              <a:t> </a:t>
            </a:r>
            <a:r>
              <a:rPr lang="en-GB" sz="2000" dirty="0" err="1"/>
              <a:t>του</a:t>
            </a:r>
            <a:r>
              <a:rPr lang="en-GB" sz="2000" dirty="0"/>
              <a:t> 2030 </a:t>
            </a:r>
            <a:r>
              <a:rPr lang="en-GB" sz="2000" dirty="0" err="1"/>
              <a:t>των</a:t>
            </a:r>
            <a:r>
              <a:rPr lang="en-GB" sz="2000" dirty="0"/>
              <a:t> </a:t>
            </a:r>
            <a:r>
              <a:rPr lang="en-GB" sz="2000" dirty="0" err="1"/>
              <a:t>Ηνωμένων</a:t>
            </a:r>
            <a:r>
              <a:rPr lang="en-GB" sz="2000" dirty="0"/>
              <a:t> </a:t>
            </a:r>
            <a:r>
              <a:rPr lang="en-GB" sz="2000" dirty="0" err="1"/>
              <a:t>Εθνών</a:t>
            </a:r>
            <a:r>
              <a:rPr lang="en-GB" sz="2000" dirty="0"/>
              <a:t>, </a:t>
            </a:r>
            <a:r>
              <a:rPr lang="en-GB" sz="2000" dirty="0" err="1"/>
              <a:t>και</a:t>
            </a:r>
            <a:r>
              <a:rPr lang="en-GB" sz="2000" dirty="0"/>
              <a:t> </a:t>
            </a:r>
            <a:r>
              <a:rPr lang="en-GB" sz="2000" dirty="0" err="1"/>
              <a:t>συγκεκριμένα</a:t>
            </a:r>
            <a:r>
              <a:rPr lang="en-GB" sz="2000" dirty="0"/>
              <a:t> ο </a:t>
            </a:r>
            <a:r>
              <a:rPr lang="en-GB" sz="2000" dirty="0" err="1"/>
              <a:t>Στόχος</a:t>
            </a:r>
            <a:r>
              <a:rPr lang="en-GB" sz="2000" dirty="0"/>
              <a:t> 4 </a:t>
            </a:r>
            <a:r>
              <a:rPr lang="en-GB" sz="2000" dirty="0" err="1"/>
              <a:t>για</a:t>
            </a:r>
            <a:r>
              <a:rPr lang="en-GB" sz="2000" dirty="0"/>
              <a:t> </a:t>
            </a:r>
            <a:r>
              <a:rPr lang="en-GB" sz="2000" dirty="0" err="1"/>
              <a:t>την</a:t>
            </a:r>
            <a:r>
              <a:rPr lang="en-GB" sz="2000" dirty="0"/>
              <a:t> </a:t>
            </a:r>
            <a:r>
              <a:rPr lang="en-GB" sz="2000" dirty="0" err="1"/>
              <a:t>Αειφόρο</a:t>
            </a:r>
            <a:r>
              <a:rPr lang="en-GB" sz="2000" dirty="0"/>
              <a:t> </a:t>
            </a:r>
            <a:r>
              <a:rPr lang="en-GB" sz="2000" dirty="0" err="1" smtClean="0"/>
              <a:t>Ανάπτυξη</a:t>
            </a:r>
            <a:r>
              <a:rPr lang="el-GR" sz="2000" dirty="0" smtClean="0"/>
              <a:t>, </a:t>
            </a:r>
            <a:r>
              <a:rPr lang="en-GB" sz="2000" dirty="0" err="1" smtClean="0"/>
              <a:t>αφορά</a:t>
            </a:r>
            <a:r>
              <a:rPr lang="en-GB" sz="2000" dirty="0" smtClean="0"/>
              <a:t> </a:t>
            </a:r>
            <a:r>
              <a:rPr lang="en-GB" sz="2000" dirty="0" err="1"/>
              <a:t>τη</a:t>
            </a:r>
            <a:r>
              <a:rPr lang="en-GB" sz="2000" dirty="0"/>
              <a:t> </a:t>
            </a:r>
            <a:r>
              <a:rPr lang="en-GB" sz="2000" dirty="0" err="1"/>
              <a:t>διασφάλιση</a:t>
            </a:r>
            <a:r>
              <a:rPr lang="en-GB" sz="2000" dirty="0"/>
              <a:t> «</a:t>
            </a:r>
            <a:r>
              <a:rPr lang="en-GB" sz="2000" dirty="0" err="1"/>
              <a:t>συμπεριληπτικής</a:t>
            </a:r>
            <a:r>
              <a:rPr lang="en-GB" sz="2000" dirty="0"/>
              <a:t> </a:t>
            </a:r>
            <a:r>
              <a:rPr lang="en-GB" sz="2000" dirty="0" err="1"/>
              <a:t>και</a:t>
            </a:r>
            <a:r>
              <a:rPr lang="en-GB" sz="2000" dirty="0"/>
              <a:t> </a:t>
            </a:r>
            <a:r>
              <a:rPr lang="en-GB" sz="2000" dirty="0" err="1"/>
              <a:t>δίκαιης</a:t>
            </a:r>
            <a:r>
              <a:rPr lang="en-GB" sz="2000" dirty="0"/>
              <a:t> </a:t>
            </a:r>
            <a:r>
              <a:rPr lang="en-GB" sz="2000" dirty="0" err="1"/>
              <a:t>ποιοτικής</a:t>
            </a:r>
            <a:r>
              <a:rPr lang="en-GB" sz="2000" dirty="0"/>
              <a:t> </a:t>
            </a:r>
            <a:r>
              <a:rPr lang="en-GB" sz="2000" dirty="0" err="1"/>
              <a:t>εκπαίδευσης</a:t>
            </a:r>
            <a:r>
              <a:rPr lang="en-GB" sz="2000" dirty="0" smtClean="0"/>
              <a:t>»</a:t>
            </a:r>
            <a:endParaRPr lang="el-GR" sz="2000" dirty="0" smtClean="0"/>
          </a:p>
          <a:p>
            <a:pPr>
              <a:buFont typeface="Wingdings" pitchFamily="2" charset="2"/>
              <a:buChar char="Ø"/>
            </a:pPr>
            <a:r>
              <a:rPr lang="en-GB" sz="2000" dirty="0"/>
              <a:t>Η </a:t>
            </a:r>
            <a:r>
              <a:rPr lang="en-GB" sz="2000" dirty="0" err="1"/>
              <a:t>διαδρομή</a:t>
            </a:r>
            <a:r>
              <a:rPr lang="en-GB" sz="2000" dirty="0"/>
              <a:t> REACT </a:t>
            </a:r>
            <a:r>
              <a:rPr lang="en-GB" sz="2000" dirty="0" err="1"/>
              <a:t>σχετικά</a:t>
            </a:r>
            <a:r>
              <a:rPr lang="en-GB" sz="2000" dirty="0"/>
              <a:t> </a:t>
            </a:r>
            <a:r>
              <a:rPr lang="en-GB" sz="2000" dirty="0" err="1"/>
              <a:t>με</a:t>
            </a:r>
            <a:r>
              <a:rPr lang="en-GB" sz="2000" dirty="0"/>
              <a:t> </a:t>
            </a:r>
            <a:r>
              <a:rPr lang="en-GB" sz="2000" dirty="0" err="1"/>
              <a:t>την</a:t>
            </a:r>
            <a:r>
              <a:rPr lang="en-GB" sz="2000" dirty="0"/>
              <a:t> </a:t>
            </a:r>
            <a:r>
              <a:rPr lang="en-GB" sz="2000" dirty="0" err="1"/>
              <a:t>Κοινωνική</a:t>
            </a:r>
            <a:r>
              <a:rPr lang="en-GB" sz="2000" dirty="0"/>
              <a:t> </a:t>
            </a:r>
            <a:r>
              <a:rPr lang="en-GB" sz="2000" dirty="0" err="1"/>
              <a:t>Ένταξη</a:t>
            </a:r>
            <a:r>
              <a:rPr lang="en-GB" sz="2000" dirty="0"/>
              <a:t> </a:t>
            </a:r>
            <a:r>
              <a:rPr lang="en-GB" sz="2000" dirty="0" err="1"/>
              <a:t>κινείται</a:t>
            </a:r>
            <a:r>
              <a:rPr lang="en-GB" sz="2000" dirty="0"/>
              <a:t> </a:t>
            </a:r>
            <a:r>
              <a:rPr lang="en-GB" sz="2000" dirty="0" err="1"/>
              <a:t>από</a:t>
            </a:r>
            <a:r>
              <a:rPr lang="en-GB" sz="2000" dirty="0"/>
              <a:t> </a:t>
            </a:r>
            <a:r>
              <a:rPr lang="en-GB" sz="2000" dirty="0" err="1"/>
              <a:t>τον</a:t>
            </a:r>
            <a:r>
              <a:rPr lang="en-GB" sz="2000" dirty="0"/>
              <a:t> </a:t>
            </a:r>
            <a:r>
              <a:rPr lang="en-GB" sz="2000" dirty="0" err="1"/>
              <a:t>προσδιορισμό</a:t>
            </a:r>
            <a:r>
              <a:rPr lang="en-GB" sz="2000" dirty="0"/>
              <a:t> </a:t>
            </a:r>
            <a:r>
              <a:rPr lang="en-GB" sz="2000" dirty="0" err="1"/>
              <a:t>των</a:t>
            </a:r>
            <a:r>
              <a:rPr lang="en-GB" sz="2000" dirty="0"/>
              <a:t> </a:t>
            </a:r>
            <a:r>
              <a:rPr lang="en-GB" sz="2000" dirty="0" err="1"/>
              <a:t>κοινωνικών</a:t>
            </a:r>
            <a:r>
              <a:rPr lang="en-GB" sz="2000" dirty="0"/>
              <a:t> </a:t>
            </a:r>
            <a:r>
              <a:rPr lang="en-GB" sz="2000" dirty="0" err="1" smtClean="0"/>
              <a:t>δεξιοτήτων</a:t>
            </a:r>
            <a:r>
              <a:rPr lang="en-GB" sz="2000" dirty="0" smtClean="0"/>
              <a:t> </a:t>
            </a:r>
            <a:r>
              <a:rPr lang="en-GB" sz="2000" dirty="0" err="1" smtClean="0"/>
              <a:t>και</a:t>
            </a:r>
            <a:r>
              <a:rPr lang="en-GB" sz="2000" dirty="0" smtClean="0"/>
              <a:t> </a:t>
            </a:r>
            <a:r>
              <a:rPr lang="en-GB" sz="2000" dirty="0" err="1"/>
              <a:t>στην</a:t>
            </a:r>
            <a:r>
              <a:rPr lang="en-GB" sz="2000" dirty="0"/>
              <a:t> </a:t>
            </a:r>
            <a:r>
              <a:rPr lang="en-GB" sz="2000" dirty="0" err="1"/>
              <a:t>κοινή</a:t>
            </a:r>
            <a:r>
              <a:rPr lang="en-GB" sz="2000" dirty="0"/>
              <a:t> </a:t>
            </a:r>
            <a:r>
              <a:rPr lang="en-GB" sz="2000" dirty="0" err="1"/>
              <a:t>κατανόηση</a:t>
            </a:r>
            <a:r>
              <a:rPr lang="en-GB" sz="2000" dirty="0"/>
              <a:t> </a:t>
            </a:r>
            <a:r>
              <a:rPr lang="en-GB" sz="2000" dirty="0" err="1"/>
              <a:t>της</a:t>
            </a:r>
            <a:r>
              <a:rPr lang="en-GB" sz="2000" dirty="0"/>
              <a:t> </a:t>
            </a:r>
            <a:r>
              <a:rPr lang="en-GB" sz="2000" dirty="0" err="1"/>
              <a:t>ύπαρξης</a:t>
            </a:r>
            <a:r>
              <a:rPr lang="en-GB" sz="2000" dirty="0"/>
              <a:t> </a:t>
            </a:r>
            <a:r>
              <a:rPr lang="el-GR" sz="2000" dirty="0" smtClean="0"/>
              <a:t>τους</a:t>
            </a:r>
            <a:r>
              <a:rPr lang="en-GB" sz="2000" dirty="0" smtClean="0"/>
              <a:t> </a:t>
            </a:r>
            <a:r>
              <a:rPr lang="en-GB" sz="2000" dirty="0" err="1"/>
              <a:t>στα</a:t>
            </a:r>
            <a:r>
              <a:rPr lang="en-GB" sz="2000" dirty="0"/>
              <a:t> </a:t>
            </a:r>
            <a:r>
              <a:rPr lang="en-GB" sz="2000" dirty="0" err="1"/>
              <a:t>σχολικά</a:t>
            </a:r>
            <a:r>
              <a:rPr lang="en-GB" sz="2000" dirty="0"/>
              <a:t> </a:t>
            </a:r>
            <a:r>
              <a:rPr lang="en-GB" sz="2000" b="1" dirty="0" err="1" smtClean="0"/>
              <a:t>μαθήματα</a:t>
            </a:r>
            <a:r>
              <a:rPr lang="el-GR" sz="2000" b="1" dirty="0" smtClean="0"/>
              <a:t>/θέματα</a:t>
            </a:r>
            <a:r>
              <a:rPr lang="en-GB" sz="2000" dirty="0" smtClean="0"/>
              <a:t> </a:t>
            </a:r>
            <a:r>
              <a:rPr lang="en-GB" sz="2000" dirty="0" err="1"/>
              <a:t>που</a:t>
            </a:r>
            <a:r>
              <a:rPr lang="en-GB" sz="2000" dirty="0"/>
              <a:t> </a:t>
            </a:r>
            <a:r>
              <a:rPr lang="en-GB" sz="2000" dirty="0" err="1"/>
              <a:t>προτείνονται</a:t>
            </a:r>
            <a:r>
              <a:rPr lang="en-GB" sz="2000" dirty="0"/>
              <a:t> </a:t>
            </a:r>
            <a:r>
              <a:rPr lang="en-GB" sz="2000" dirty="0" err="1"/>
              <a:t>στους</a:t>
            </a:r>
            <a:r>
              <a:rPr lang="en-GB" sz="2000" dirty="0"/>
              <a:t> </a:t>
            </a:r>
            <a:r>
              <a:rPr lang="en-GB" sz="2000" dirty="0" err="1" smtClean="0"/>
              <a:t>μαθητές</a:t>
            </a:r>
            <a:r>
              <a:rPr lang="el-GR" sz="2000" dirty="0" smtClean="0"/>
              <a:t>.</a:t>
            </a:r>
          </a:p>
          <a:p>
            <a:pPr>
              <a:buFont typeface="Wingdings" pitchFamily="2" charset="2"/>
              <a:buChar char="Ø"/>
            </a:pPr>
            <a:r>
              <a:rPr lang="en-GB" sz="2000" dirty="0" err="1"/>
              <a:t>Οι</a:t>
            </a:r>
            <a:r>
              <a:rPr lang="en-GB" sz="2000" dirty="0"/>
              <a:t> </a:t>
            </a:r>
            <a:r>
              <a:rPr lang="en-GB" sz="2000" dirty="0" err="1"/>
              <a:t>μαθητές</a:t>
            </a:r>
            <a:r>
              <a:rPr lang="en-GB" sz="2000" dirty="0"/>
              <a:t> </a:t>
            </a:r>
            <a:r>
              <a:rPr lang="en-GB" sz="2000" dirty="0" err="1"/>
              <a:t>θα</a:t>
            </a:r>
            <a:r>
              <a:rPr lang="en-GB" sz="2000" dirty="0"/>
              <a:t> </a:t>
            </a:r>
            <a:r>
              <a:rPr lang="en-GB" sz="2000" dirty="0" err="1"/>
              <a:t>καθοδηγηθούν</a:t>
            </a:r>
            <a:r>
              <a:rPr lang="en-GB" sz="2000" dirty="0"/>
              <a:t> </a:t>
            </a:r>
            <a:r>
              <a:rPr lang="en-GB" sz="2000" dirty="0" err="1"/>
              <a:t>και</a:t>
            </a:r>
            <a:r>
              <a:rPr lang="en-GB" sz="2000" dirty="0"/>
              <a:t> </a:t>
            </a:r>
            <a:r>
              <a:rPr lang="en-GB" sz="2000" dirty="0" err="1"/>
              <a:t>θα</a:t>
            </a:r>
            <a:r>
              <a:rPr lang="en-GB" sz="2000" dirty="0"/>
              <a:t> </a:t>
            </a:r>
            <a:r>
              <a:rPr lang="en-GB" sz="2000" dirty="0" err="1"/>
              <a:t>υποστηριχθούν</a:t>
            </a:r>
            <a:r>
              <a:rPr lang="en-GB" sz="2000" dirty="0"/>
              <a:t> </a:t>
            </a:r>
            <a:r>
              <a:rPr lang="en-GB" sz="2000" dirty="0" err="1"/>
              <a:t>στην</a:t>
            </a:r>
            <a:r>
              <a:rPr lang="en-GB" sz="2000" dirty="0"/>
              <a:t> </a:t>
            </a:r>
            <a:r>
              <a:rPr lang="en-GB" sz="2000" dirty="0" err="1"/>
              <a:t>ανάπτυξη</a:t>
            </a:r>
            <a:r>
              <a:rPr lang="en-GB" sz="2000" dirty="0"/>
              <a:t> </a:t>
            </a:r>
            <a:r>
              <a:rPr lang="en-GB" sz="2000" dirty="0" err="1"/>
              <a:t>αυτόνομων</a:t>
            </a:r>
            <a:r>
              <a:rPr lang="en-GB" sz="2000" dirty="0"/>
              <a:t> </a:t>
            </a:r>
            <a:r>
              <a:rPr lang="en-GB" sz="2000" dirty="0" err="1"/>
              <a:t>προβληματισμών</a:t>
            </a:r>
            <a:r>
              <a:rPr lang="en-GB" sz="2000" dirty="0"/>
              <a:t> </a:t>
            </a:r>
            <a:r>
              <a:rPr lang="en-GB" sz="2000" dirty="0" err="1"/>
              <a:t>σχετικά</a:t>
            </a:r>
            <a:r>
              <a:rPr lang="en-GB" sz="2000" dirty="0"/>
              <a:t> </a:t>
            </a:r>
            <a:r>
              <a:rPr lang="en-GB" sz="2000" dirty="0" err="1"/>
              <a:t>με</a:t>
            </a:r>
            <a:r>
              <a:rPr lang="en-GB" sz="2000" dirty="0"/>
              <a:t> </a:t>
            </a:r>
            <a:r>
              <a:rPr lang="en-GB" sz="2000" dirty="0" err="1"/>
              <a:t>το</a:t>
            </a:r>
            <a:r>
              <a:rPr lang="en-GB" sz="2000" dirty="0"/>
              <a:t> </a:t>
            </a:r>
            <a:r>
              <a:rPr lang="en-GB" sz="2000" dirty="0" err="1"/>
              <a:t>νόημα</a:t>
            </a:r>
            <a:r>
              <a:rPr lang="en-GB" sz="2000" dirty="0"/>
              <a:t> </a:t>
            </a:r>
            <a:r>
              <a:rPr lang="en-GB" sz="2000" dirty="0" err="1"/>
              <a:t>και</a:t>
            </a:r>
            <a:r>
              <a:rPr lang="en-GB" sz="2000" dirty="0"/>
              <a:t> </a:t>
            </a:r>
            <a:r>
              <a:rPr lang="en-GB" sz="2000" dirty="0" err="1"/>
              <a:t>την</a:t>
            </a:r>
            <a:r>
              <a:rPr lang="en-GB" sz="2000" dirty="0"/>
              <a:t> </a:t>
            </a:r>
            <a:r>
              <a:rPr lang="en-GB" sz="2000" dirty="0" err="1"/>
              <a:t>αξία</a:t>
            </a:r>
            <a:r>
              <a:rPr lang="en-GB" sz="2000" dirty="0"/>
              <a:t> </a:t>
            </a:r>
            <a:r>
              <a:rPr lang="en-GB" sz="2000" dirty="0" err="1"/>
              <a:t>του</a:t>
            </a:r>
            <a:r>
              <a:rPr lang="en-GB" sz="2000" dirty="0"/>
              <a:t> </a:t>
            </a:r>
            <a:r>
              <a:rPr lang="en-GB" sz="2000" dirty="0" err="1"/>
              <a:t>σχολείου</a:t>
            </a:r>
            <a:r>
              <a:rPr lang="en-GB" sz="2000" dirty="0"/>
              <a:t> </a:t>
            </a:r>
            <a:r>
              <a:rPr lang="en-GB" sz="2000" dirty="0" err="1"/>
              <a:t>για</a:t>
            </a:r>
            <a:r>
              <a:rPr lang="en-GB" sz="2000" dirty="0"/>
              <a:t> </a:t>
            </a:r>
            <a:r>
              <a:rPr lang="en-GB" sz="2000" dirty="0" err="1"/>
              <a:t>την</a:t>
            </a:r>
            <a:r>
              <a:rPr lang="en-GB" sz="2000" dirty="0"/>
              <a:t> </a:t>
            </a:r>
            <a:r>
              <a:rPr lang="en-GB" sz="2000" dirty="0" err="1"/>
              <a:t>κοινωνική</a:t>
            </a:r>
            <a:r>
              <a:rPr lang="en-GB" sz="2000" dirty="0"/>
              <a:t> </a:t>
            </a:r>
            <a:r>
              <a:rPr lang="en-GB" sz="2000" dirty="0" err="1"/>
              <a:t>αλλαγή</a:t>
            </a:r>
            <a:r>
              <a:rPr lang="en-GB" sz="2000" dirty="0"/>
              <a:t> </a:t>
            </a:r>
            <a:r>
              <a:rPr lang="en-GB" sz="2000" dirty="0" err="1"/>
              <a:t>στην</a:t>
            </a:r>
            <a:r>
              <a:rPr lang="en-GB" sz="2000" dirty="0"/>
              <a:t> </a:t>
            </a:r>
            <a:r>
              <a:rPr lang="en-GB" sz="2000" dirty="0" err="1"/>
              <a:t>καθημερινή</a:t>
            </a:r>
            <a:r>
              <a:rPr lang="en-GB" sz="2000" dirty="0"/>
              <a:t> </a:t>
            </a:r>
            <a:r>
              <a:rPr lang="en-GB" sz="2000" dirty="0" err="1"/>
              <a:t>τους</a:t>
            </a:r>
            <a:r>
              <a:rPr lang="en-GB" sz="2000" dirty="0"/>
              <a:t> </a:t>
            </a:r>
            <a:r>
              <a:rPr lang="en-GB" sz="2000" dirty="0" err="1" smtClean="0"/>
              <a:t>ζωή</a:t>
            </a:r>
            <a:endParaRPr lang="el-GR" sz="2000" dirty="0" smtClean="0"/>
          </a:p>
          <a:p>
            <a:pPr>
              <a:buFont typeface="Wingdings" pitchFamily="2" charset="2"/>
              <a:buChar char="Ø"/>
            </a:pPr>
            <a:r>
              <a:rPr lang="el-GR" sz="2000" dirty="0" smtClean="0"/>
              <a:t>Σ</a:t>
            </a:r>
            <a:r>
              <a:rPr lang="en-GB" sz="2000" dirty="0" err="1" smtClean="0"/>
              <a:t>το</a:t>
            </a:r>
            <a:r>
              <a:rPr lang="en-GB" sz="2000" dirty="0" smtClean="0"/>
              <a:t> </a:t>
            </a:r>
            <a:r>
              <a:rPr lang="en-GB" sz="2000" dirty="0" err="1"/>
              <a:t>τελευταίο</a:t>
            </a:r>
            <a:r>
              <a:rPr lang="en-GB" sz="2000" dirty="0"/>
              <a:t> </a:t>
            </a:r>
            <a:r>
              <a:rPr lang="en-GB" sz="2000" dirty="0" err="1"/>
              <a:t>βήμα</a:t>
            </a:r>
            <a:r>
              <a:rPr lang="en-GB" sz="2000" dirty="0"/>
              <a:t> – </a:t>
            </a:r>
            <a:r>
              <a:rPr lang="en-GB" sz="2000" dirty="0" err="1"/>
              <a:t>οι</a:t>
            </a:r>
            <a:r>
              <a:rPr lang="en-GB" sz="2000" dirty="0"/>
              <a:t> </a:t>
            </a:r>
            <a:r>
              <a:rPr lang="en-GB" sz="2000" dirty="0" err="1"/>
              <a:t>μαθητές</a:t>
            </a:r>
            <a:r>
              <a:rPr lang="en-GB" sz="2000" dirty="0"/>
              <a:t> </a:t>
            </a:r>
            <a:r>
              <a:rPr lang="en-GB" sz="2000" dirty="0" err="1"/>
              <a:t>καλούνται</a:t>
            </a:r>
            <a:r>
              <a:rPr lang="en-GB" sz="2000" dirty="0"/>
              <a:t> </a:t>
            </a:r>
            <a:r>
              <a:rPr lang="en-GB" sz="2000" dirty="0" err="1"/>
              <a:t>να</a:t>
            </a:r>
            <a:r>
              <a:rPr lang="en-GB" sz="2000" dirty="0"/>
              <a:t> </a:t>
            </a:r>
            <a:r>
              <a:rPr lang="en-GB" sz="2000" dirty="0" err="1"/>
              <a:t>αναλογιστούν</a:t>
            </a:r>
            <a:r>
              <a:rPr lang="en-GB" sz="2000" dirty="0"/>
              <a:t> </a:t>
            </a:r>
            <a:r>
              <a:rPr lang="en-GB" sz="2000" dirty="0" err="1"/>
              <a:t>την</a:t>
            </a:r>
            <a:r>
              <a:rPr lang="en-GB" sz="2000" dirty="0"/>
              <a:t> </a:t>
            </a:r>
            <a:r>
              <a:rPr lang="en-GB" sz="2000" dirty="0" err="1"/>
              <a:t>άλλη</a:t>
            </a:r>
            <a:r>
              <a:rPr lang="en-GB" sz="2000" dirty="0"/>
              <a:t> </a:t>
            </a:r>
            <a:r>
              <a:rPr lang="en-GB" sz="2000" dirty="0" err="1"/>
              <a:t>όψη</a:t>
            </a:r>
            <a:r>
              <a:rPr lang="en-GB" sz="2000" dirty="0"/>
              <a:t> </a:t>
            </a:r>
            <a:r>
              <a:rPr lang="en-GB" sz="2000" dirty="0" err="1"/>
              <a:t>του</a:t>
            </a:r>
            <a:r>
              <a:rPr lang="en-GB" sz="2000" dirty="0"/>
              <a:t> </a:t>
            </a:r>
            <a:r>
              <a:rPr lang="en-GB" sz="2000" dirty="0" err="1"/>
              <a:t>νομίσματος</a:t>
            </a:r>
            <a:r>
              <a:rPr lang="en-GB" sz="2000" dirty="0"/>
              <a:t>, </a:t>
            </a:r>
            <a:r>
              <a:rPr lang="en-GB" sz="2000" dirty="0" err="1"/>
              <a:t>δηλαδή</a:t>
            </a:r>
            <a:r>
              <a:rPr lang="en-GB" sz="2000" dirty="0"/>
              <a:t> </a:t>
            </a:r>
            <a:r>
              <a:rPr lang="en-GB" sz="2000" dirty="0" err="1"/>
              <a:t>την</a:t>
            </a:r>
            <a:r>
              <a:rPr lang="en-GB" sz="2000" dirty="0"/>
              <a:t> </a:t>
            </a:r>
            <a:r>
              <a:rPr lang="en-GB" sz="2000" dirty="0" err="1"/>
              <a:t>ευθύνη</a:t>
            </a:r>
            <a:r>
              <a:rPr lang="en-GB" sz="2000" dirty="0"/>
              <a:t> </a:t>
            </a:r>
            <a:r>
              <a:rPr lang="en-GB" sz="2000" dirty="0" err="1"/>
              <a:t>τους</a:t>
            </a:r>
            <a:r>
              <a:rPr lang="en-GB" sz="2000" dirty="0"/>
              <a:t> </a:t>
            </a:r>
            <a:r>
              <a:rPr lang="en-GB" sz="2000" dirty="0" err="1"/>
              <a:t>στη</a:t>
            </a:r>
            <a:r>
              <a:rPr lang="en-GB" sz="2000" dirty="0"/>
              <a:t> </a:t>
            </a:r>
            <a:r>
              <a:rPr lang="en-GB" sz="2000" dirty="0" err="1"/>
              <a:t>μάθηση</a:t>
            </a:r>
            <a:r>
              <a:rPr lang="en-GB" sz="2000" dirty="0"/>
              <a:t> </a:t>
            </a:r>
            <a:r>
              <a:rPr lang="en-GB" sz="2000" dirty="0" err="1"/>
              <a:t>όχι</a:t>
            </a:r>
            <a:r>
              <a:rPr lang="en-GB" sz="2000" dirty="0"/>
              <a:t> </a:t>
            </a:r>
            <a:r>
              <a:rPr lang="en-GB" sz="2000" dirty="0" err="1"/>
              <a:t>μόνο</a:t>
            </a:r>
            <a:r>
              <a:rPr lang="en-GB" sz="2000" dirty="0"/>
              <a:t> </a:t>
            </a:r>
            <a:r>
              <a:rPr lang="en-GB" sz="2000" dirty="0" err="1"/>
              <a:t>από</a:t>
            </a:r>
            <a:r>
              <a:rPr lang="en-GB" sz="2000" dirty="0"/>
              <a:t> </a:t>
            </a:r>
            <a:r>
              <a:rPr lang="en-GB" sz="2000" dirty="0" err="1"/>
              <a:t>μια</a:t>
            </a:r>
            <a:r>
              <a:rPr lang="en-GB" sz="2000" dirty="0"/>
              <a:t> </a:t>
            </a:r>
            <a:r>
              <a:rPr lang="en-GB" sz="2000" dirty="0" err="1"/>
              <a:t>προσωπική</a:t>
            </a:r>
            <a:r>
              <a:rPr lang="en-GB" sz="2000" dirty="0"/>
              <a:t> </a:t>
            </a:r>
            <a:r>
              <a:rPr lang="en-GB" sz="2000" dirty="0" err="1"/>
              <a:t>προοπτική</a:t>
            </a:r>
            <a:r>
              <a:rPr lang="en-GB" sz="2000" dirty="0"/>
              <a:t> </a:t>
            </a:r>
            <a:r>
              <a:rPr lang="en-GB" sz="2000" dirty="0" err="1"/>
              <a:t>βελτίωσης</a:t>
            </a:r>
            <a:r>
              <a:rPr lang="en-GB" sz="2000" dirty="0"/>
              <a:t> </a:t>
            </a:r>
            <a:r>
              <a:rPr lang="en-GB" sz="2000" dirty="0" err="1"/>
              <a:t>της</a:t>
            </a:r>
            <a:r>
              <a:rPr lang="en-GB" sz="2000" dirty="0"/>
              <a:t> </a:t>
            </a:r>
            <a:r>
              <a:rPr lang="en-GB" sz="2000" dirty="0" err="1"/>
              <a:t>κοινωνικής</a:t>
            </a:r>
            <a:r>
              <a:rPr lang="en-GB" sz="2000" dirty="0"/>
              <a:t> </a:t>
            </a:r>
            <a:r>
              <a:rPr lang="en-GB" sz="2000" dirty="0" err="1"/>
              <a:t>τους</a:t>
            </a:r>
            <a:r>
              <a:rPr lang="en-GB" sz="2000" dirty="0"/>
              <a:t> </a:t>
            </a:r>
            <a:r>
              <a:rPr lang="en-GB" sz="2000" dirty="0" err="1"/>
              <a:t>κατάστασης</a:t>
            </a:r>
            <a:r>
              <a:rPr lang="en-GB" sz="2000" dirty="0"/>
              <a:t>, </a:t>
            </a:r>
            <a:r>
              <a:rPr lang="en-GB" sz="2000" dirty="0" err="1"/>
              <a:t>αλλά</a:t>
            </a:r>
            <a:r>
              <a:rPr lang="en-GB" sz="2000" dirty="0"/>
              <a:t> </a:t>
            </a:r>
            <a:r>
              <a:rPr lang="en-GB" sz="2000" dirty="0" err="1"/>
              <a:t>και</a:t>
            </a:r>
            <a:r>
              <a:rPr lang="en-GB" sz="2000" dirty="0"/>
              <a:t> </a:t>
            </a:r>
            <a:r>
              <a:rPr lang="en-GB" sz="2000" dirty="0" err="1"/>
              <a:t>από</a:t>
            </a:r>
            <a:r>
              <a:rPr lang="en-GB" sz="2000" dirty="0"/>
              <a:t> </a:t>
            </a:r>
            <a:r>
              <a:rPr lang="en-GB" sz="2000" dirty="0" err="1"/>
              <a:t>μια</a:t>
            </a:r>
            <a:r>
              <a:rPr lang="en-GB" sz="2000" dirty="0"/>
              <a:t> </a:t>
            </a:r>
            <a:r>
              <a:rPr lang="en-GB" sz="2000" dirty="0" err="1"/>
              <a:t>κοινοτική</a:t>
            </a:r>
            <a:r>
              <a:rPr lang="en-GB" sz="2000" dirty="0"/>
              <a:t> </a:t>
            </a:r>
            <a:r>
              <a:rPr lang="en-GB" sz="2000" dirty="0" err="1" smtClean="0"/>
              <a:t>οπτική</a:t>
            </a:r>
            <a:r>
              <a:rPr lang="el-GR" sz="2000" dirty="0" smtClean="0"/>
              <a:t>.</a:t>
            </a:r>
            <a:r>
              <a:rPr lang="en-GB" sz="2000" dirty="0" smtClean="0"/>
              <a:t>  </a:t>
            </a:r>
            <a:endParaRPr lang="el-GR" sz="2000" dirty="0"/>
          </a:p>
        </p:txBody>
      </p:sp>
      <p:pic>
        <p:nvPicPr>
          <p:cNvPr id="4098" name="Picture 2"/>
          <p:cNvPicPr>
            <a:picLocks noChangeAspect="1" noChangeArrowheads="1"/>
          </p:cNvPicPr>
          <p:nvPr/>
        </p:nvPicPr>
        <p:blipFill>
          <a:blip r:embed="rId2" cstate="print"/>
          <a:srcRect/>
          <a:stretch>
            <a:fillRect/>
          </a:stretch>
        </p:blipFill>
        <p:spPr bwMode="auto">
          <a:xfrm>
            <a:off x="1600200" y="6105525"/>
            <a:ext cx="5372100" cy="752475"/>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b="1" dirty="0" err="1"/>
              <a:t>Ευ</a:t>
            </a:r>
            <a:r>
              <a:rPr lang="en-GB" b="1" dirty="0"/>
              <a:t> </a:t>
            </a:r>
            <a:r>
              <a:rPr lang="en-GB" b="1" dirty="0" err="1"/>
              <a:t>Ζην</a:t>
            </a:r>
            <a:r>
              <a:rPr lang="en-GB" b="1" dirty="0"/>
              <a:t> </a:t>
            </a:r>
            <a:r>
              <a:rPr lang="en-GB" b="1" dirty="0" err="1"/>
              <a:t>στο</a:t>
            </a:r>
            <a:r>
              <a:rPr lang="en-GB" b="1" dirty="0"/>
              <a:t> </a:t>
            </a:r>
            <a:r>
              <a:rPr lang="en-GB" b="1" dirty="0" err="1"/>
              <a:t>σχολείο</a:t>
            </a:r>
            <a:endParaRPr lang="el-GR" dirty="0"/>
          </a:p>
        </p:txBody>
      </p:sp>
      <p:sp>
        <p:nvSpPr>
          <p:cNvPr id="3" name="2 - Θέση περιεχομένου"/>
          <p:cNvSpPr>
            <a:spLocks noGrp="1"/>
          </p:cNvSpPr>
          <p:nvPr>
            <p:ph idx="1"/>
          </p:nvPr>
        </p:nvSpPr>
        <p:spPr/>
        <p:txBody>
          <a:bodyPr>
            <a:normAutofit lnSpcReduction="10000"/>
          </a:bodyPr>
          <a:lstStyle/>
          <a:p>
            <a:r>
              <a:rPr lang="en-GB" dirty="0" err="1" smtClean="0"/>
              <a:t>Eίναι</a:t>
            </a:r>
            <a:r>
              <a:rPr lang="en-GB" dirty="0" smtClean="0"/>
              <a:t> </a:t>
            </a:r>
            <a:r>
              <a:rPr lang="en-GB" dirty="0" err="1"/>
              <a:t>μια</a:t>
            </a:r>
            <a:r>
              <a:rPr lang="en-GB" dirty="0"/>
              <a:t> </a:t>
            </a:r>
            <a:r>
              <a:rPr lang="en-GB" dirty="0" err="1"/>
              <a:t>κατάσταση</a:t>
            </a:r>
            <a:r>
              <a:rPr lang="en-GB" dirty="0"/>
              <a:t> </a:t>
            </a:r>
            <a:r>
              <a:rPr lang="en-GB" dirty="0" err="1"/>
              <a:t>στην</a:t>
            </a:r>
            <a:r>
              <a:rPr lang="en-GB" dirty="0"/>
              <a:t> </a:t>
            </a:r>
            <a:r>
              <a:rPr lang="en-GB" dirty="0" err="1"/>
              <a:t>οποία</a:t>
            </a:r>
            <a:r>
              <a:rPr lang="en-GB" dirty="0"/>
              <a:t> </a:t>
            </a:r>
            <a:r>
              <a:rPr lang="en-GB" dirty="0" err="1"/>
              <a:t>οι</a:t>
            </a:r>
            <a:r>
              <a:rPr lang="en-GB" dirty="0"/>
              <a:t> </a:t>
            </a:r>
            <a:r>
              <a:rPr lang="en-GB" dirty="0" err="1"/>
              <a:t>μαθητές</a:t>
            </a:r>
            <a:r>
              <a:rPr lang="en-GB" dirty="0"/>
              <a:t> </a:t>
            </a:r>
            <a:r>
              <a:rPr lang="en-GB" dirty="0" err="1"/>
              <a:t>μπορούν</a:t>
            </a:r>
            <a:r>
              <a:rPr lang="en-GB" dirty="0"/>
              <a:t> </a:t>
            </a:r>
            <a:r>
              <a:rPr lang="en-GB" dirty="0" err="1"/>
              <a:t>να</a:t>
            </a:r>
            <a:r>
              <a:rPr lang="en-GB" dirty="0"/>
              <a:t> </a:t>
            </a:r>
            <a:r>
              <a:rPr lang="en-GB" dirty="0" err="1"/>
              <a:t>αναπτύξουν</a:t>
            </a:r>
            <a:r>
              <a:rPr lang="en-GB" dirty="0"/>
              <a:t> </a:t>
            </a:r>
            <a:r>
              <a:rPr lang="en-GB" dirty="0" err="1"/>
              <a:t>τις</a:t>
            </a:r>
            <a:r>
              <a:rPr lang="en-GB" dirty="0"/>
              <a:t> </a:t>
            </a:r>
            <a:r>
              <a:rPr lang="en-GB" dirty="0" err="1"/>
              <a:t>δυνατότητές</a:t>
            </a:r>
            <a:r>
              <a:rPr lang="en-GB" dirty="0"/>
              <a:t> </a:t>
            </a:r>
            <a:r>
              <a:rPr lang="en-GB" dirty="0" err="1"/>
              <a:t>τους</a:t>
            </a:r>
            <a:r>
              <a:rPr lang="en-GB" dirty="0"/>
              <a:t>, </a:t>
            </a:r>
            <a:r>
              <a:rPr lang="en-GB" dirty="0" err="1"/>
              <a:t>να</a:t>
            </a:r>
            <a:r>
              <a:rPr lang="en-GB" dirty="0"/>
              <a:t> </a:t>
            </a:r>
            <a:r>
              <a:rPr lang="en-GB" dirty="0" err="1"/>
              <a:t>μάθουν</a:t>
            </a:r>
            <a:r>
              <a:rPr lang="en-GB" dirty="0"/>
              <a:t> </a:t>
            </a:r>
            <a:r>
              <a:rPr lang="en-GB" dirty="0" err="1"/>
              <a:t>και</a:t>
            </a:r>
            <a:r>
              <a:rPr lang="en-GB" dirty="0"/>
              <a:t> </a:t>
            </a:r>
            <a:r>
              <a:rPr lang="en-GB" dirty="0" err="1"/>
              <a:t>να</a:t>
            </a:r>
            <a:r>
              <a:rPr lang="en-GB" dirty="0"/>
              <a:t> </a:t>
            </a:r>
            <a:r>
              <a:rPr lang="en-GB" dirty="0" err="1"/>
              <a:t>παίξουν</a:t>
            </a:r>
            <a:r>
              <a:rPr lang="en-GB" dirty="0"/>
              <a:t> </a:t>
            </a:r>
            <a:r>
              <a:rPr lang="en-GB" dirty="0" err="1" smtClean="0"/>
              <a:t>δημιουργικά</a:t>
            </a:r>
            <a:endParaRPr lang="el-GR" dirty="0" smtClean="0"/>
          </a:p>
          <a:p>
            <a:r>
              <a:rPr lang="el-GR" dirty="0" smtClean="0"/>
              <a:t>Σ</a:t>
            </a:r>
            <a:r>
              <a:rPr lang="en-GB" dirty="0" err="1" smtClean="0"/>
              <a:t>ημαίνει</a:t>
            </a:r>
            <a:r>
              <a:rPr lang="en-GB" dirty="0" smtClean="0"/>
              <a:t> </a:t>
            </a:r>
            <a:r>
              <a:rPr lang="en-GB" dirty="0" err="1"/>
              <a:t>να</a:t>
            </a:r>
            <a:r>
              <a:rPr lang="en-GB" dirty="0"/>
              <a:t> </a:t>
            </a:r>
            <a:r>
              <a:rPr lang="en-GB" dirty="0" err="1"/>
              <a:t>αισθάνονται</a:t>
            </a:r>
            <a:r>
              <a:rPr lang="en-GB" dirty="0"/>
              <a:t> </a:t>
            </a:r>
            <a:r>
              <a:rPr lang="en-GB" dirty="0" err="1"/>
              <a:t>ασφάλεια</a:t>
            </a:r>
            <a:r>
              <a:rPr lang="en-GB" dirty="0"/>
              <a:t>, </a:t>
            </a:r>
            <a:r>
              <a:rPr lang="en-GB" dirty="0" err="1"/>
              <a:t>εκτίμηση</a:t>
            </a:r>
            <a:r>
              <a:rPr lang="en-GB" dirty="0"/>
              <a:t> </a:t>
            </a:r>
            <a:r>
              <a:rPr lang="en-GB" dirty="0" err="1"/>
              <a:t>και</a:t>
            </a:r>
            <a:r>
              <a:rPr lang="en-GB" dirty="0"/>
              <a:t> </a:t>
            </a:r>
            <a:r>
              <a:rPr lang="en-GB" dirty="0" err="1"/>
              <a:t>σεβασμό</a:t>
            </a:r>
            <a:r>
              <a:rPr lang="en-GB" dirty="0"/>
              <a:t>, </a:t>
            </a:r>
            <a:r>
              <a:rPr lang="en-GB" dirty="0" err="1"/>
              <a:t>να</a:t>
            </a:r>
            <a:r>
              <a:rPr lang="en-GB" dirty="0"/>
              <a:t> </a:t>
            </a:r>
            <a:r>
              <a:rPr lang="en-GB" dirty="0" err="1"/>
              <a:t>συμμετέχουν</a:t>
            </a:r>
            <a:r>
              <a:rPr lang="en-GB" dirty="0"/>
              <a:t> </a:t>
            </a:r>
            <a:r>
              <a:rPr lang="en-GB" dirty="0" err="1"/>
              <a:t>ενεργά</a:t>
            </a:r>
            <a:r>
              <a:rPr lang="en-GB" dirty="0"/>
              <a:t> </a:t>
            </a:r>
            <a:r>
              <a:rPr lang="en-GB" dirty="0" err="1"/>
              <a:t>και</a:t>
            </a:r>
            <a:r>
              <a:rPr lang="en-GB" dirty="0"/>
              <a:t> </a:t>
            </a:r>
            <a:r>
              <a:rPr lang="en-GB" dirty="0" err="1"/>
              <a:t>ουσιαστικά</a:t>
            </a:r>
            <a:r>
              <a:rPr lang="en-GB" dirty="0"/>
              <a:t> </a:t>
            </a:r>
            <a:r>
              <a:rPr lang="en-GB" dirty="0" err="1"/>
              <a:t>σε</a:t>
            </a:r>
            <a:r>
              <a:rPr lang="en-GB" dirty="0"/>
              <a:t> </a:t>
            </a:r>
            <a:r>
              <a:rPr lang="en-GB" dirty="0" err="1"/>
              <a:t>ακαδημαϊκές</a:t>
            </a:r>
            <a:r>
              <a:rPr lang="en-GB" dirty="0"/>
              <a:t> </a:t>
            </a:r>
            <a:r>
              <a:rPr lang="en-GB" dirty="0" err="1"/>
              <a:t>και</a:t>
            </a:r>
            <a:r>
              <a:rPr lang="en-GB" dirty="0"/>
              <a:t> </a:t>
            </a:r>
            <a:r>
              <a:rPr lang="en-GB" dirty="0" err="1"/>
              <a:t>κοινωνικές</a:t>
            </a:r>
            <a:r>
              <a:rPr lang="en-GB" dirty="0"/>
              <a:t> </a:t>
            </a:r>
            <a:r>
              <a:rPr lang="en-GB" dirty="0" err="1"/>
              <a:t>δραστηριότητες</a:t>
            </a:r>
            <a:r>
              <a:rPr lang="en-GB" dirty="0"/>
              <a:t> </a:t>
            </a:r>
            <a:r>
              <a:rPr lang="en-GB" dirty="0" err="1"/>
              <a:t>έχοντας</a:t>
            </a:r>
            <a:r>
              <a:rPr lang="en-GB" dirty="0"/>
              <a:t> </a:t>
            </a:r>
            <a:r>
              <a:rPr lang="en-GB" dirty="0" err="1"/>
              <a:t>θετική</a:t>
            </a:r>
            <a:r>
              <a:rPr lang="en-GB" dirty="0"/>
              <a:t> </a:t>
            </a:r>
            <a:r>
              <a:rPr lang="en-GB" dirty="0" err="1"/>
              <a:t>αυτοεκτίμηση</a:t>
            </a:r>
            <a:r>
              <a:rPr lang="en-GB" dirty="0"/>
              <a:t>, </a:t>
            </a:r>
            <a:r>
              <a:rPr lang="en-GB" dirty="0" err="1"/>
              <a:t>αυτο-αποτελεσματικότητα</a:t>
            </a:r>
            <a:r>
              <a:rPr lang="en-GB" dirty="0"/>
              <a:t> </a:t>
            </a:r>
            <a:r>
              <a:rPr lang="en-GB" dirty="0" err="1"/>
              <a:t>και</a:t>
            </a:r>
            <a:r>
              <a:rPr lang="en-GB" dirty="0"/>
              <a:t> </a:t>
            </a:r>
            <a:r>
              <a:rPr lang="en-GB" dirty="0" err="1"/>
              <a:t>αίσθηση</a:t>
            </a:r>
            <a:r>
              <a:rPr lang="en-GB" dirty="0"/>
              <a:t> </a:t>
            </a:r>
            <a:r>
              <a:rPr lang="en-GB" dirty="0" err="1"/>
              <a:t>αυτονομίας</a:t>
            </a:r>
            <a:endParaRPr lang="el-GR" dirty="0"/>
          </a:p>
        </p:txBody>
      </p:sp>
      <p:pic>
        <p:nvPicPr>
          <p:cNvPr id="5122" name="Picture 2"/>
          <p:cNvPicPr>
            <a:picLocks noChangeAspect="1" noChangeArrowheads="1"/>
          </p:cNvPicPr>
          <p:nvPr/>
        </p:nvPicPr>
        <p:blipFill>
          <a:blip r:embed="rId2" cstate="print"/>
          <a:srcRect/>
          <a:stretch>
            <a:fillRect/>
          </a:stretch>
        </p:blipFill>
        <p:spPr bwMode="auto">
          <a:xfrm>
            <a:off x="1752600" y="5715000"/>
            <a:ext cx="5372100" cy="752475"/>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b="1" dirty="0" err="1"/>
              <a:t>Οι</a:t>
            </a:r>
            <a:r>
              <a:rPr lang="en-GB" b="1" dirty="0"/>
              <a:t> </a:t>
            </a:r>
            <a:r>
              <a:rPr lang="en-GB" b="1" dirty="0" err="1"/>
              <a:t>Χώροι</a:t>
            </a:r>
            <a:r>
              <a:rPr lang="en-GB" b="1" dirty="0"/>
              <a:t> </a:t>
            </a:r>
            <a:r>
              <a:rPr lang="en-GB" b="1" dirty="0" err="1"/>
              <a:t>Μάθησης</a:t>
            </a:r>
            <a:r>
              <a:rPr lang="en-GB" b="1" dirty="0"/>
              <a:t> </a:t>
            </a:r>
            <a:r>
              <a:rPr lang="en-GB" b="1" dirty="0" err="1"/>
              <a:t>στο</a:t>
            </a:r>
            <a:r>
              <a:rPr lang="en-GB" b="1" dirty="0"/>
              <a:t> </a:t>
            </a:r>
            <a:r>
              <a:rPr lang="en-GB" b="1" dirty="0" err="1"/>
              <a:t>σχολείο</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l-GR" dirty="0" smtClean="0"/>
              <a:t>Τ</a:t>
            </a:r>
            <a:r>
              <a:rPr lang="en-GB" dirty="0" smtClean="0"/>
              <a:t>ο </a:t>
            </a:r>
            <a:r>
              <a:rPr lang="en-GB" dirty="0" err="1"/>
              <a:t>πλαίσιο</a:t>
            </a:r>
            <a:r>
              <a:rPr lang="en-GB" dirty="0"/>
              <a:t> </a:t>
            </a:r>
            <a:r>
              <a:rPr lang="en-GB" dirty="0" err="1"/>
              <a:t>για</a:t>
            </a:r>
            <a:r>
              <a:rPr lang="en-GB" dirty="0"/>
              <a:t> </a:t>
            </a:r>
            <a:r>
              <a:rPr lang="en-GB" dirty="0" err="1"/>
              <a:t>τη</a:t>
            </a:r>
            <a:r>
              <a:rPr lang="en-GB" dirty="0"/>
              <a:t> </a:t>
            </a:r>
            <a:r>
              <a:rPr lang="en-GB" dirty="0" err="1"/>
              <a:t>μάθηση</a:t>
            </a:r>
            <a:r>
              <a:rPr lang="en-GB" dirty="0"/>
              <a:t> </a:t>
            </a:r>
            <a:r>
              <a:rPr lang="en-GB" dirty="0" err="1"/>
              <a:t>αλλάζει</a:t>
            </a:r>
            <a:r>
              <a:rPr lang="en-GB" dirty="0"/>
              <a:t> </a:t>
            </a:r>
            <a:r>
              <a:rPr lang="en-GB" dirty="0" err="1"/>
              <a:t>ήδη</a:t>
            </a:r>
            <a:r>
              <a:rPr lang="en-GB" dirty="0"/>
              <a:t> </a:t>
            </a:r>
            <a:r>
              <a:rPr lang="el-GR" dirty="0" smtClean="0"/>
              <a:t>                     </a:t>
            </a:r>
            <a:r>
              <a:rPr lang="en-GB" dirty="0" err="1" smtClean="0"/>
              <a:t>τα</a:t>
            </a:r>
            <a:r>
              <a:rPr lang="en-GB" dirty="0" smtClean="0"/>
              <a:t> </a:t>
            </a:r>
            <a:r>
              <a:rPr lang="en-GB" dirty="0" err="1"/>
              <a:t>χαρακτηριστικά</a:t>
            </a:r>
            <a:r>
              <a:rPr lang="en-GB" dirty="0"/>
              <a:t> </a:t>
            </a:r>
            <a:r>
              <a:rPr lang="en-GB" dirty="0" err="1"/>
              <a:t>και</a:t>
            </a:r>
            <a:r>
              <a:rPr lang="en-GB" dirty="0"/>
              <a:t> </a:t>
            </a:r>
            <a:r>
              <a:rPr lang="en-GB" dirty="0" err="1"/>
              <a:t>οι</a:t>
            </a:r>
            <a:r>
              <a:rPr lang="en-GB" dirty="0"/>
              <a:t> </a:t>
            </a:r>
            <a:r>
              <a:rPr lang="en-GB" dirty="0" err="1"/>
              <a:t>ευνοϊκές</a:t>
            </a:r>
            <a:r>
              <a:rPr lang="en-GB" dirty="0"/>
              <a:t> </a:t>
            </a:r>
            <a:r>
              <a:rPr lang="en-GB" dirty="0" err="1"/>
              <a:t>υποδομές</a:t>
            </a:r>
            <a:r>
              <a:rPr lang="en-GB" dirty="0"/>
              <a:t> </a:t>
            </a:r>
            <a:r>
              <a:rPr lang="en-GB" dirty="0" err="1"/>
              <a:t>και</a:t>
            </a:r>
            <a:r>
              <a:rPr lang="en-GB" dirty="0"/>
              <a:t> </a:t>
            </a:r>
            <a:r>
              <a:rPr lang="en-GB" dirty="0" err="1"/>
              <a:t>οι</a:t>
            </a:r>
            <a:r>
              <a:rPr lang="en-GB" dirty="0"/>
              <a:t> </a:t>
            </a:r>
            <a:r>
              <a:rPr lang="en-GB" dirty="0" err="1"/>
              <a:t>χώροι</a:t>
            </a:r>
            <a:r>
              <a:rPr lang="en-GB" dirty="0"/>
              <a:t> </a:t>
            </a:r>
            <a:r>
              <a:rPr lang="en-GB" dirty="0" err="1"/>
              <a:t>μάθησης</a:t>
            </a:r>
            <a:r>
              <a:rPr lang="en-GB" dirty="0"/>
              <a:t> </a:t>
            </a:r>
            <a:r>
              <a:rPr lang="en-GB" dirty="0" err="1"/>
              <a:t>ενδέχεται</a:t>
            </a:r>
            <a:r>
              <a:rPr lang="en-GB" dirty="0"/>
              <a:t> </a:t>
            </a:r>
            <a:r>
              <a:rPr lang="en-GB" dirty="0" err="1"/>
              <a:t>επίσης</a:t>
            </a:r>
            <a:r>
              <a:rPr lang="en-GB" dirty="0"/>
              <a:t> </a:t>
            </a:r>
            <a:r>
              <a:rPr lang="en-GB" dirty="0" err="1"/>
              <a:t>να</a:t>
            </a:r>
            <a:r>
              <a:rPr lang="en-GB" dirty="0"/>
              <a:t> </a:t>
            </a:r>
            <a:r>
              <a:rPr lang="en-GB" dirty="0" err="1"/>
              <a:t>αλλάζουν</a:t>
            </a:r>
            <a:r>
              <a:rPr lang="en-GB" dirty="0" smtClean="0"/>
              <a:t>.</a:t>
            </a:r>
            <a:endParaRPr lang="el-GR" dirty="0" smtClean="0"/>
          </a:p>
          <a:p>
            <a:r>
              <a:rPr lang="en-GB" dirty="0" err="1" smtClean="0"/>
              <a:t>Οι</a:t>
            </a:r>
            <a:r>
              <a:rPr lang="en-GB" dirty="0" smtClean="0"/>
              <a:t> </a:t>
            </a:r>
            <a:r>
              <a:rPr lang="en-GB" dirty="0" err="1"/>
              <a:t>χώροι</a:t>
            </a:r>
            <a:r>
              <a:rPr lang="en-GB" dirty="0"/>
              <a:t> </a:t>
            </a:r>
            <a:r>
              <a:rPr lang="en-GB" dirty="0" err="1"/>
              <a:t>μάθησης</a:t>
            </a:r>
            <a:r>
              <a:rPr lang="en-GB" dirty="0"/>
              <a:t> </a:t>
            </a:r>
            <a:r>
              <a:rPr lang="en-GB" dirty="0" err="1"/>
              <a:t>πρέπει</a:t>
            </a:r>
            <a:r>
              <a:rPr lang="en-GB" dirty="0"/>
              <a:t> </a:t>
            </a:r>
            <a:r>
              <a:rPr lang="en-GB" dirty="0" err="1"/>
              <a:t>να</a:t>
            </a:r>
            <a:r>
              <a:rPr lang="en-GB" dirty="0"/>
              <a:t> </a:t>
            </a:r>
            <a:r>
              <a:rPr lang="en-GB" dirty="0" err="1"/>
              <a:t>είναι</a:t>
            </a:r>
            <a:r>
              <a:rPr lang="en-GB" dirty="0"/>
              <a:t> </a:t>
            </a:r>
            <a:r>
              <a:rPr lang="en-GB" dirty="0" err="1"/>
              <a:t>ευέλικτοι</a:t>
            </a:r>
            <a:r>
              <a:rPr lang="en-GB" dirty="0"/>
              <a:t>, </a:t>
            </a:r>
            <a:r>
              <a:rPr lang="en-GB" dirty="0" err="1"/>
              <a:t>προσβάσιμοι</a:t>
            </a:r>
            <a:r>
              <a:rPr lang="en-GB" dirty="0"/>
              <a:t>, </a:t>
            </a:r>
            <a:r>
              <a:rPr lang="en-GB" dirty="0" err="1"/>
              <a:t>απλοί</a:t>
            </a:r>
            <a:r>
              <a:rPr lang="en-GB" dirty="0"/>
              <a:t> </a:t>
            </a:r>
            <a:r>
              <a:rPr lang="en-GB" dirty="0" err="1"/>
              <a:t>και</a:t>
            </a:r>
            <a:r>
              <a:rPr lang="en-GB" dirty="0"/>
              <a:t> </a:t>
            </a:r>
            <a:r>
              <a:rPr lang="en-GB" dirty="0" err="1"/>
              <a:t>ικανοί</a:t>
            </a:r>
            <a:r>
              <a:rPr lang="en-GB" dirty="0"/>
              <a:t> </a:t>
            </a:r>
            <a:r>
              <a:rPr lang="en-GB" dirty="0" err="1"/>
              <a:t>να</a:t>
            </a:r>
            <a:r>
              <a:rPr lang="en-GB" dirty="0"/>
              <a:t> </a:t>
            </a:r>
            <a:r>
              <a:rPr lang="en-GB" dirty="0" err="1"/>
              <a:t>καλύπτουν</a:t>
            </a:r>
            <a:r>
              <a:rPr lang="en-GB" dirty="0"/>
              <a:t> </a:t>
            </a:r>
            <a:r>
              <a:rPr lang="en-GB" dirty="0" err="1"/>
              <a:t>τις</a:t>
            </a:r>
            <a:r>
              <a:rPr lang="en-GB" dirty="0"/>
              <a:t> </a:t>
            </a:r>
            <a:r>
              <a:rPr lang="en-GB" dirty="0" err="1"/>
              <a:t>ανάγκες</a:t>
            </a:r>
            <a:r>
              <a:rPr lang="en-GB" dirty="0"/>
              <a:t> </a:t>
            </a:r>
            <a:r>
              <a:rPr lang="en-GB" dirty="0" err="1"/>
              <a:t>των</a:t>
            </a:r>
            <a:r>
              <a:rPr lang="en-GB" dirty="0"/>
              <a:t> </a:t>
            </a:r>
            <a:r>
              <a:rPr lang="en-GB" dirty="0" err="1"/>
              <a:t>ανθρώπων</a:t>
            </a:r>
            <a:r>
              <a:rPr lang="en-GB" dirty="0"/>
              <a:t> </a:t>
            </a:r>
            <a:r>
              <a:rPr lang="en-GB" dirty="0" err="1"/>
              <a:t>ανά</a:t>
            </a:r>
            <a:r>
              <a:rPr lang="en-GB" dirty="0"/>
              <a:t> </a:t>
            </a:r>
            <a:r>
              <a:rPr lang="en-GB" dirty="0" err="1"/>
              <a:t>πάσα</a:t>
            </a:r>
            <a:r>
              <a:rPr lang="en-GB" dirty="0"/>
              <a:t> </a:t>
            </a:r>
            <a:r>
              <a:rPr lang="en-GB" dirty="0" err="1"/>
              <a:t>στιγμή</a:t>
            </a:r>
            <a:r>
              <a:rPr lang="en-GB" dirty="0" smtClean="0"/>
              <a:t>.</a:t>
            </a:r>
            <a:endParaRPr lang="el-GR" dirty="0" smtClean="0"/>
          </a:p>
          <a:p>
            <a:r>
              <a:rPr lang="el-GR" dirty="0" smtClean="0"/>
              <a:t>Β</a:t>
            </a:r>
            <a:r>
              <a:rPr lang="en-GB" dirty="0" err="1" smtClean="0"/>
              <a:t>ασικό</a:t>
            </a:r>
            <a:r>
              <a:rPr lang="en-GB" dirty="0" smtClean="0"/>
              <a:t> </a:t>
            </a:r>
            <a:r>
              <a:rPr lang="en-GB" dirty="0" err="1"/>
              <a:t>σημείο</a:t>
            </a:r>
            <a:r>
              <a:rPr lang="en-GB" dirty="0"/>
              <a:t> </a:t>
            </a:r>
            <a:r>
              <a:rPr lang="en-GB" dirty="0" err="1"/>
              <a:t>αναφοράς</a:t>
            </a:r>
            <a:r>
              <a:rPr lang="en-GB" dirty="0"/>
              <a:t> </a:t>
            </a:r>
            <a:r>
              <a:rPr lang="el-GR" dirty="0" smtClean="0"/>
              <a:t>του προγράμματος </a:t>
            </a:r>
            <a:r>
              <a:rPr lang="en-US" dirty="0" smtClean="0"/>
              <a:t>REACT:</a:t>
            </a:r>
            <a:r>
              <a:rPr lang="el-GR" dirty="0" smtClean="0"/>
              <a:t> </a:t>
            </a:r>
            <a:r>
              <a:rPr lang="en-GB" dirty="0" smtClean="0"/>
              <a:t>η </a:t>
            </a:r>
            <a:r>
              <a:rPr lang="en-GB" dirty="0" err="1"/>
              <a:t>Εκπαιδευτική</a:t>
            </a:r>
            <a:r>
              <a:rPr lang="en-GB" dirty="0"/>
              <a:t> </a:t>
            </a:r>
            <a:r>
              <a:rPr lang="en-GB" dirty="0" err="1" smtClean="0"/>
              <a:t>Κοινότητα</a:t>
            </a:r>
            <a:endParaRPr lang="el-GR" dirty="0" smtClean="0"/>
          </a:p>
          <a:p>
            <a:r>
              <a:rPr lang="el-GR" dirty="0" smtClean="0"/>
              <a:t>Π</a:t>
            </a:r>
            <a:r>
              <a:rPr lang="en-GB" dirty="0" err="1" smtClean="0"/>
              <a:t>ροσπάθεια</a:t>
            </a:r>
            <a:r>
              <a:rPr lang="en-GB" dirty="0" smtClean="0"/>
              <a:t> </a:t>
            </a:r>
            <a:r>
              <a:rPr lang="en-GB" dirty="0" err="1"/>
              <a:t>κοινής</a:t>
            </a:r>
            <a:r>
              <a:rPr lang="en-GB" dirty="0"/>
              <a:t> </a:t>
            </a:r>
            <a:r>
              <a:rPr lang="en-GB" dirty="0" err="1"/>
              <a:t>χρήσης</a:t>
            </a:r>
            <a:r>
              <a:rPr lang="en-GB" dirty="0"/>
              <a:t> </a:t>
            </a:r>
            <a:r>
              <a:rPr lang="en-GB" dirty="0" err="1"/>
              <a:t>ενός</a:t>
            </a:r>
            <a:r>
              <a:rPr lang="en-GB" dirty="0"/>
              <a:t> </a:t>
            </a:r>
            <a:r>
              <a:rPr lang="en-GB" dirty="0" err="1"/>
              <a:t>ορισμού</a:t>
            </a:r>
            <a:r>
              <a:rPr lang="en-GB" dirty="0"/>
              <a:t> </a:t>
            </a:r>
            <a:r>
              <a:rPr lang="en-GB" dirty="0" err="1"/>
              <a:t>του</a:t>
            </a:r>
            <a:r>
              <a:rPr lang="en-GB" dirty="0"/>
              <a:t> </a:t>
            </a:r>
            <a:r>
              <a:rPr lang="en-GB" dirty="0" err="1"/>
              <a:t>μαθησιακού</a:t>
            </a:r>
            <a:r>
              <a:rPr lang="en-GB" dirty="0"/>
              <a:t> </a:t>
            </a:r>
            <a:r>
              <a:rPr lang="en-GB" dirty="0" err="1" smtClean="0"/>
              <a:t>χώρου</a:t>
            </a:r>
            <a:r>
              <a:rPr lang="el-GR" dirty="0" smtClean="0"/>
              <a:t> </a:t>
            </a:r>
            <a:r>
              <a:rPr lang="en-GB" dirty="0" err="1" smtClean="0"/>
              <a:t>και</a:t>
            </a:r>
            <a:r>
              <a:rPr lang="en-GB" dirty="0" smtClean="0"/>
              <a:t> </a:t>
            </a:r>
            <a:r>
              <a:rPr lang="en-GB" dirty="0" err="1" smtClean="0"/>
              <a:t>πρ</a:t>
            </a:r>
            <a:r>
              <a:rPr lang="el-GR" dirty="0" err="1" smtClean="0"/>
              <a:t>όταση</a:t>
            </a:r>
            <a:r>
              <a:rPr lang="en-GB" dirty="0" smtClean="0"/>
              <a:t> </a:t>
            </a:r>
            <a:r>
              <a:rPr lang="en-GB" dirty="0" err="1"/>
              <a:t>στους</a:t>
            </a:r>
            <a:r>
              <a:rPr lang="en-GB" dirty="0"/>
              <a:t> </a:t>
            </a:r>
            <a:r>
              <a:rPr lang="en-GB" dirty="0" err="1"/>
              <a:t>μαθητές</a:t>
            </a:r>
            <a:r>
              <a:rPr lang="en-GB" dirty="0"/>
              <a:t> </a:t>
            </a:r>
            <a:r>
              <a:rPr lang="en-GB" dirty="0" err="1"/>
              <a:t>να</a:t>
            </a:r>
            <a:r>
              <a:rPr lang="en-GB" dirty="0"/>
              <a:t> </a:t>
            </a:r>
            <a:r>
              <a:rPr lang="en-GB" dirty="0" err="1"/>
              <a:t>αναλογιστούν</a:t>
            </a:r>
            <a:r>
              <a:rPr lang="en-GB" dirty="0"/>
              <a:t> </a:t>
            </a:r>
            <a:r>
              <a:rPr lang="en-GB" dirty="0" err="1"/>
              <a:t>την</a:t>
            </a:r>
            <a:r>
              <a:rPr lang="en-GB" dirty="0"/>
              <a:t> </a:t>
            </a:r>
            <a:r>
              <a:rPr lang="en-GB" dirty="0" err="1"/>
              <a:t>κοινότητά</a:t>
            </a:r>
            <a:r>
              <a:rPr lang="en-GB" dirty="0"/>
              <a:t> </a:t>
            </a:r>
            <a:r>
              <a:rPr lang="en-GB" dirty="0" err="1"/>
              <a:t>τους</a:t>
            </a:r>
            <a:r>
              <a:rPr lang="en-GB" dirty="0"/>
              <a:t>, </a:t>
            </a:r>
            <a:r>
              <a:rPr lang="en-GB" dirty="0" err="1"/>
              <a:t>τους</a:t>
            </a:r>
            <a:r>
              <a:rPr lang="en-GB" dirty="0"/>
              <a:t> </a:t>
            </a:r>
            <a:r>
              <a:rPr lang="en-GB" dirty="0" err="1"/>
              <a:t>φορείς</a:t>
            </a:r>
            <a:r>
              <a:rPr lang="en-GB" dirty="0"/>
              <a:t>/</a:t>
            </a:r>
            <a:r>
              <a:rPr lang="en-GB" dirty="0" err="1"/>
              <a:t>παράγοντες</a:t>
            </a:r>
            <a:r>
              <a:rPr lang="en-GB" dirty="0"/>
              <a:t>  </a:t>
            </a:r>
            <a:r>
              <a:rPr lang="en-GB" dirty="0" err="1"/>
              <a:t>που</a:t>
            </a:r>
            <a:r>
              <a:rPr lang="en-GB" dirty="0"/>
              <a:t> </a:t>
            </a:r>
            <a:r>
              <a:rPr lang="en-GB" dirty="0" err="1"/>
              <a:t>συμβάλλουν</a:t>
            </a:r>
            <a:r>
              <a:rPr lang="en-GB" dirty="0"/>
              <a:t> </a:t>
            </a:r>
            <a:r>
              <a:rPr lang="en-GB" dirty="0" err="1"/>
              <a:t>στην</a:t>
            </a:r>
            <a:r>
              <a:rPr lang="en-GB" dirty="0"/>
              <a:t> </a:t>
            </a:r>
            <a:r>
              <a:rPr lang="en-GB" dirty="0" err="1"/>
              <a:t>εκπαίδευσή</a:t>
            </a:r>
            <a:r>
              <a:rPr lang="en-GB" dirty="0"/>
              <a:t> </a:t>
            </a:r>
            <a:r>
              <a:rPr lang="en-GB" dirty="0" err="1"/>
              <a:t>τους</a:t>
            </a:r>
            <a:r>
              <a:rPr lang="en-GB" dirty="0"/>
              <a:t> </a:t>
            </a:r>
            <a:r>
              <a:rPr lang="en-GB" dirty="0" err="1"/>
              <a:t>καθ</a:t>
            </a:r>
            <a:r>
              <a:rPr lang="en-GB" dirty="0"/>
              <a:t>' </a:t>
            </a:r>
            <a:r>
              <a:rPr lang="en-GB" dirty="0" err="1"/>
              <a:t>όλη</a:t>
            </a:r>
            <a:r>
              <a:rPr lang="en-GB" dirty="0"/>
              <a:t> </a:t>
            </a:r>
            <a:r>
              <a:rPr lang="en-GB" dirty="0" err="1"/>
              <a:t>τη</a:t>
            </a:r>
            <a:r>
              <a:rPr lang="en-GB" dirty="0"/>
              <a:t> </a:t>
            </a:r>
            <a:r>
              <a:rPr lang="en-GB" dirty="0" err="1"/>
              <a:t>διάρκεια</a:t>
            </a:r>
            <a:r>
              <a:rPr lang="en-GB" dirty="0"/>
              <a:t> </a:t>
            </a:r>
            <a:r>
              <a:rPr lang="en-GB" dirty="0" err="1"/>
              <a:t>της</a:t>
            </a:r>
            <a:r>
              <a:rPr lang="en-GB" dirty="0"/>
              <a:t> </a:t>
            </a:r>
            <a:r>
              <a:rPr lang="en-GB" dirty="0" err="1"/>
              <a:t>ζωής</a:t>
            </a:r>
            <a:r>
              <a:rPr lang="en-GB" dirty="0"/>
              <a:t> </a:t>
            </a:r>
            <a:r>
              <a:rPr lang="en-GB" dirty="0" err="1" smtClean="0"/>
              <a:t>τους</a:t>
            </a:r>
            <a:endParaRPr lang="el-GR" dirty="0" smtClean="0"/>
          </a:p>
          <a:p>
            <a:r>
              <a:rPr lang="el-GR" dirty="0" smtClean="0"/>
              <a:t>Τ</a:t>
            </a:r>
            <a:r>
              <a:rPr lang="en-GB" dirty="0" err="1" smtClean="0"/>
              <a:t>ελευταίο</a:t>
            </a:r>
            <a:r>
              <a:rPr lang="en-GB" dirty="0" smtClean="0"/>
              <a:t> </a:t>
            </a:r>
            <a:r>
              <a:rPr lang="en-GB" dirty="0" err="1"/>
              <a:t>βήμα</a:t>
            </a:r>
            <a:r>
              <a:rPr lang="en-GB" dirty="0"/>
              <a:t> </a:t>
            </a:r>
            <a:r>
              <a:rPr lang="en-GB" dirty="0" err="1"/>
              <a:t>αυτής</a:t>
            </a:r>
            <a:r>
              <a:rPr lang="en-GB" dirty="0"/>
              <a:t> </a:t>
            </a:r>
            <a:r>
              <a:rPr lang="en-GB" dirty="0" err="1"/>
              <a:t>της</a:t>
            </a:r>
            <a:r>
              <a:rPr lang="en-GB" dirty="0"/>
              <a:t> </a:t>
            </a:r>
            <a:r>
              <a:rPr lang="en-GB" dirty="0" err="1" smtClean="0"/>
              <a:t>διαδρομής</a:t>
            </a:r>
            <a:r>
              <a:rPr lang="en-US" dirty="0" smtClean="0"/>
              <a:t>:</a:t>
            </a:r>
            <a:r>
              <a:rPr lang="en-GB" dirty="0" smtClean="0"/>
              <a:t> </a:t>
            </a:r>
            <a:r>
              <a:rPr lang="en-GB" dirty="0" err="1" smtClean="0"/>
              <a:t>κριτική</a:t>
            </a:r>
            <a:r>
              <a:rPr lang="en-GB" dirty="0" smtClean="0"/>
              <a:t> </a:t>
            </a:r>
            <a:r>
              <a:rPr lang="en-GB" dirty="0" err="1"/>
              <a:t>σκέψη</a:t>
            </a:r>
            <a:r>
              <a:rPr lang="en-GB" dirty="0"/>
              <a:t>, </a:t>
            </a:r>
            <a:r>
              <a:rPr lang="en-GB" dirty="0" err="1"/>
              <a:t>που</a:t>
            </a:r>
            <a:r>
              <a:rPr lang="en-GB" dirty="0"/>
              <a:t> </a:t>
            </a:r>
            <a:r>
              <a:rPr lang="en-GB" dirty="0" err="1"/>
              <a:t>θεωρείται</a:t>
            </a:r>
            <a:r>
              <a:rPr lang="en-GB" dirty="0"/>
              <a:t> </a:t>
            </a:r>
            <a:r>
              <a:rPr lang="en-GB" dirty="0" err="1"/>
              <a:t>ως</a:t>
            </a:r>
            <a:r>
              <a:rPr lang="en-GB" dirty="0"/>
              <a:t> </a:t>
            </a:r>
            <a:r>
              <a:rPr lang="en-GB" dirty="0" err="1"/>
              <a:t>το</a:t>
            </a:r>
            <a:r>
              <a:rPr lang="en-GB" dirty="0"/>
              <a:t> </a:t>
            </a:r>
            <a:r>
              <a:rPr lang="en-GB" dirty="0" err="1"/>
              <a:t>θεμελιώδες</a:t>
            </a:r>
            <a:r>
              <a:rPr lang="en-GB" dirty="0"/>
              <a:t> </a:t>
            </a:r>
            <a:r>
              <a:rPr lang="en-GB" dirty="0" err="1"/>
              <a:t>σύνολο</a:t>
            </a:r>
            <a:r>
              <a:rPr lang="en-GB" dirty="0"/>
              <a:t> </a:t>
            </a:r>
            <a:r>
              <a:rPr lang="en-GB" dirty="0" err="1"/>
              <a:t>ικανοτήτων</a:t>
            </a:r>
            <a:r>
              <a:rPr lang="en-GB" dirty="0"/>
              <a:t> </a:t>
            </a:r>
            <a:r>
              <a:rPr lang="en-GB" dirty="0" err="1"/>
              <a:t>που</a:t>
            </a:r>
            <a:r>
              <a:rPr lang="en-GB" dirty="0"/>
              <a:t> </a:t>
            </a:r>
            <a:r>
              <a:rPr lang="en-GB" dirty="0" err="1"/>
              <a:t>πρέπει</a:t>
            </a:r>
            <a:r>
              <a:rPr lang="en-GB" dirty="0"/>
              <a:t> </a:t>
            </a:r>
            <a:r>
              <a:rPr lang="en-GB" dirty="0" err="1"/>
              <a:t>να</a:t>
            </a:r>
            <a:r>
              <a:rPr lang="en-GB" dirty="0"/>
              <a:t> </a:t>
            </a:r>
            <a:r>
              <a:rPr lang="en-GB" dirty="0" err="1"/>
              <a:t>αποκτηθούν</a:t>
            </a:r>
            <a:r>
              <a:rPr lang="en-GB" dirty="0"/>
              <a:t> </a:t>
            </a:r>
            <a:r>
              <a:rPr lang="en-GB" dirty="0" err="1"/>
              <a:t>και</a:t>
            </a:r>
            <a:r>
              <a:rPr lang="en-GB" dirty="0"/>
              <a:t> </a:t>
            </a:r>
            <a:r>
              <a:rPr lang="en-GB" dirty="0" err="1"/>
              <a:t>να</a:t>
            </a:r>
            <a:r>
              <a:rPr lang="en-GB" dirty="0"/>
              <a:t> </a:t>
            </a:r>
            <a:r>
              <a:rPr lang="en-GB" dirty="0" err="1"/>
              <a:t>εφαρμοστούν</a:t>
            </a:r>
            <a:r>
              <a:rPr lang="en-GB" dirty="0"/>
              <a:t> </a:t>
            </a:r>
            <a:r>
              <a:rPr lang="en-GB" dirty="0" err="1"/>
              <a:t>για</a:t>
            </a:r>
            <a:r>
              <a:rPr lang="en-GB" dirty="0"/>
              <a:t> </a:t>
            </a:r>
            <a:r>
              <a:rPr lang="en-GB" dirty="0" err="1"/>
              <a:t>να</a:t>
            </a:r>
            <a:r>
              <a:rPr lang="en-GB" dirty="0"/>
              <a:t> </a:t>
            </a:r>
            <a:r>
              <a:rPr lang="en-GB" dirty="0" err="1"/>
              <a:t>διατηρηθεί</a:t>
            </a:r>
            <a:r>
              <a:rPr lang="en-GB" dirty="0"/>
              <a:t> </a:t>
            </a:r>
            <a:r>
              <a:rPr lang="en-GB" dirty="0" err="1"/>
              <a:t>μια</a:t>
            </a:r>
            <a:r>
              <a:rPr lang="en-GB" dirty="0"/>
              <a:t> </a:t>
            </a:r>
            <a:r>
              <a:rPr lang="en-GB" dirty="0" err="1"/>
              <a:t>τέτοια</a:t>
            </a:r>
            <a:r>
              <a:rPr lang="en-GB" dirty="0"/>
              <a:t> </a:t>
            </a:r>
            <a:r>
              <a:rPr lang="en-GB" dirty="0" err="1"/>
              <a:t>εκπαιδευτική</a:t>
            </a:r>
            <a:r>
              <a:rPr lang="en-GB" dirty="0"/>
              <a:t> </a:t>
            </a:r>
            <a:r>
              <a:rPr lang="en-GB" dirty="0" err="1"/>
              <a:t>διαδικασία</a:t>
            </a:r>
            <a:r>
              <a:rPr lang="en-GB" dirty="0"/>
              <a:t> </a:t>
            </a:r>
            <a:r>
              <a:rPr lang="en-GB" dirty="0" err="1"/>
              <a:t>πάντα</a:t>
            </a:r>
            <a:r>
              <a:rPr lang="en-GB" dirty="0"/>
              <a:t> </a:t>
            </a:r>
            <a:r>
              <a:rPr lang="en-GB" dirty="0" err="1"/>
              <a:t>ανοιχτή</a:t>
            </a:r>
            <a:r>
              <a:rPr lang="en-GB" dirty="0"/>
              <a:t>, </a:t>
            </a:r>
            <a:r>
              <a:rPr lang="en-GB" dirty="0" err="1"/>
              <a:t>δίκαιη</a:t>
            </a:r>
            <a:r>
              <a:rPr lang="en-GB" dirty="0"/>
              <a:t>, </a:t>
            </a:r>
            <a:r>
              <a:rPr lang="en-GB" dirty="0" err="1"/>
              <a:t>λογικά</a:t>
            </a:r>
            <a:r>
              <a:rPr lang="en-GB" dirty="0"/>
              <a:t> </a:t>
            </a:r>
            <a:r>
              <a:rPr lang="en-GB" dirty="0" err="1"/>
              <a:t>ανεπτυγμένη</a:t>
            </a:r>
            <a:r>
              <a:rPr lang="en-GB" dirty="0"/>
              <a:t> </a:t>
            </a:r>
            <a:r>
              <a:rPr lang="en-GB" dirty="0" err="1"/>
              <a:t>και</a:t>
            </a:r>
            <a:r>
              <a:rPr lang="en-GB" dirty="0"/>
              <a:t> </a:t>
            </a:r>
            <a:r>
              <a:rPr lang="en-GB" dirty="0" err="1"/>
              <a:t>δημοκρατική</a:t>
            </a:r>
            <a:r>
              <a:rPr lang="en-GB" dirty="0"/>
              <a:t>.</a:t>
            </a:r>
            <a:endParaRPr lang="el-GR" dirty="0"/>
          </a:p>
        </p:txBody>
      </p:sp>
      <p:sp>
        <p:nvSpPr>
          <p:cNvPr id="4" name="3 - Δεξιό βέλος"/>
          <p:cNvSpPr/>
          <p:nvPr/>
        </p:nvSpPr>
        <p:spPr>
          <a:xfrm>
            <a:off x="5029200" y="1676400"/>
            <a:ext cx="978408"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6146" name="Picture 2"/>
          <p:cNvPicPr>
            <a:picLocks noChangeAspect="1" noChangeArrowheads="1"/>
          </p:cNvPicPr>
          <p:nvPr/>
        </p:nvPicPr>
        <p:blipFill>
          <a:blip r:embed="rId2" cstate="print"/>
          <a:srcRect/>
          <a:stretch>
            <a:fillRect/>
          </a:stretch>
        </p:blipFill>
        <p:spPr bwMode="auto">
          <a:xfrm>
            <a:off x="1600200" y="5791200"/>
            <a:ext cx="5372100" cy="752475"/>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GB" sz="2000" b="1" dirty="0"/>
              <a:t>ΒΗΜΑ 0 – ΡΥΘΜΙΣΗ </a:t>
            </a:r>
            <a:r>
              <a:rPr lang="en-GB" sz="2000" b="1" dirty="0" smtClean="0"/>
              <a:t/>
            </a:r>
            <a:br>
              <a:rPr lang="en-GB" sz="2000" b="1" dirty="0" smtClean="0"/>
            </a:br>
            <a:r>
              <a:rPr lang="en-GB" sz="1800" b="1" dirty="0" smtClean="0"/>
              <a:t>(</a:t>
            </a:r>
            <a:r>
              <a:rPr lang="en-GB" sz="1800" b="1" dirty="0"/>
              <a:t>ΧΩΡΟΣ ΤΟΥ ΕΡΓΑΣΤΗΡΙΟΥ, ΣΥΝΘΕΣΗ ΟΜΑΔΑΣ, ΠΡΟΕΤΟΙΜΑΣΙΑ &amp; ΕΡΓΑΛΕΙΑ) </a:t>
            </a:r>
            <a:endParaRPr lang="el-GR" sz="1800" dirty="0"/>
          </a:p>
        </p:txBody>
      </p:sp>
      <p:graphicFrame>
        <p:nvGraphicFramePr>
          <p:cNvPr id="4" name="3 - Θέση περιεχομένου"/>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170" name="Picture 2"/>
          <p:cNvPicPr>
            <a:picLocks noChangeAspect="1" noChangeArrowheads="1"/>
          </p:cNvPicPr>
          <p:nvPr/>
        </p:nvPicPr>
        <p:blipFill>
          <a:blip r:embed="rId7" cstate="print"/>
          <a:srcRect/>
          <a:stretch>
            <a:fillRect/>
          </a:stretch>
        </p:blipFill>
        <p:spPr bwMode="auto">
          <a:xfrm>
            <a:off x="1447800" y="6105525"/>
            <a:ext cx="5372100" cy="752475"/>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ΒΗΜΑ 1 – Η ΠΡΟΟΠΤΙΚΗ ΤΗΣ ΑΛΛΑΓΗΣ </a:t>
            </a:r>
            <a:r>
              <a:rPr lang="el-GR" sz="2400" b="1" dirty="0" smtClean="0"/>
              <a:t/>
            </a:r>
            <a:br>
              <a:rPr lang="el-GR" sz="2400" b="1" dirty="0" smtClean="0"/>
            </a:br>
            <a:r>
              <a:rPr lang="el-GR" sz="2400" b="1" dirty="0" smtClean="0"/>
              <a:t>(</a:t>
            </a:r>
            <a:r>
              <a:rPr lang="el-GR" sz="2400" b="1" dirty="0"/>
              <a:t>Εργαστήρια 1,4 και 7)</a:t>
            </a:r>
            <a:endParaRPr lang="el-GR" sz="2400" dirty="0"/>
          </a:p>
        </p:txBody>
      </p:sp>
      <p:graphicFrame>
        <p:nvGraphicFramePr>
          <p:cNvPr id="4" name="3 - Θέση περιεχομένου"/>
          <p:cNvGraphicFramePr>
            <a:graphicFrameLocks noGrp="1"/>
          </p:cNvGraphicFramePr>
          <p:nvPr>
            <p:ph idx="1"/>
          </p:nvPr>
        </p:nvGraphicFramePr>
        <p:xfrm>
          <a:off x="457200" y="1295400"/>
          <a:ext cx="82296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194" name="Picture 2"/>
          <p:cNvPicPr>
            <a:picLocks noChangeAspect="1" noChangeArrowheads="1"/>
          </p:cNvPicPr>
          <p:nvPr/>
        </p:nvPicPr>
        <p:blipFill>
          <a:blip r:embed="rId7" cstate="print"/>
          <a:srcRect/>
          <a:stretch>
            <a:fillRect/>
          </a:stretch>
        </p:blipFill>
        <p:spPr bwMode="auto">
          <a:xfrm>
            <a:off x="1752600" y="1295400"/>
            <a:ext cx="5372100" cy="752475"/>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807</TotalTime>
  <Words>1742</Words>
  <Application>Microsoft Office PowerPoint</Application>
  <PresentationFormat>Προβολή στην οθόνη (4:3)</PresentationFormat>
  <Paragraphs>98</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Θέμα του Office</vt:lpstr>
      <vt:lpstr>RMA WORKSHOPS</vt:lpstr>
      <vt:lpstr>ΘΕΜΑΤΙΚΕΣ ΕΝΟΤΗΤΕΣ </vt:lpstr>
      <vt:lpstr>Διαφάνεια 3</vt:lpstr>
      <vt:lpstr>Διαφάνεια 4</vt:lpstr>
      <vt:lpstr>Κοινωνική Ένταξη στο Σχολείο</vt:lpstr>
      <vt:lpstr>Ευ Ζην στο σχολείο</vt:lpstr>
      <vt:lpstr>Οι Χώροι Μάθησης στο σχολείο</vt:lpstr>
      <vt:lpstr>ΒΗΜΑ 0 – ΡΥΘΜΙΣΗ  (ΧΩΡΟΣ ΤΟΥ ΕΡΓΑΣΤΗΡΙΟΥ, ΣΥΝΘΕΣΗ ΟΜΑΔΑΣ, ΠΡΟΕΤΟΙΜΑΣΙΑ &amp; ΕΡΓΑΛΕΙΑ) </vt:lpstr>
      <vt:lpstr>ΒΗΜΑ 1 – Η ΠΡΟΟΠΤΙΚΗ ΤΗΣ ΑΛΛΑΓΗΣ  (Εργαστήρια 1,4 και 7)</vt:lpstr>
      <vt:lpstr>ΒΗΜΑ 2 – ΤΟ ΕΡΓΟ ΤΗΣ ΑΛΛΑΓΗΣ  (Εργαστήρια 2, 5 και 8)</vt:lpstr>
      <vt:lpstr> ΒΗΜΑ 3 – Η ΠΡΟΤΑΣΗ ΓΙΑ ΑΛΛΑΓΗ (ΕΡΓΑΣΤΗΡΙΑ 3, 6 ΚΑΙ 9) </vt:lpstr>
      <vt:lpstr>ΟΔΗΓΙΕΣ ΓΙΑ ΠΙΛΟΤΙΚΗ ΕΦΑΡΜΟΓΗ  ΣΤΗ ΤΑΞΗ</vt:lpstr>
      <vt:lpstr>ΑΞΙΟΛΟΓΗΣΗ ΤΗΣ ΠΙΛΟΤΙΚΗΣ ΦΑΣΗΣ</vt:lpstr>
      <vt:lpstr>Κοινωνική Ένταξη στο σχολείο</vt:lpstr>
      <vt:lpstr>ΕΥ ΖΗΝ ΣΤΟ ΣΧΟΛΕΙΟ</vt:lpstr>
      <vt:lpstr>Χώροι μάθησης στο σχολείο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Annie</dc:creator>
  <cp:lastModifiedBy>Windows User</cp:lastModifiedBy>
  <cp:revision>12</cp:revision>
  <dcterms:created xsi:type="dcterms:W3CDTF">2023-03-02T15:05:31Z</dcterms:created>
  <dcterms:modified xsi:type="dcterms:W3CDTF">2023-07-23T07:04:22Z</dcterms:modified>
</cp:coreProperties>
</file>